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6d46276ac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6d46276ac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84846c947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84846c947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84846c947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84846c947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84846c947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84846c947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829dfeee0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829dfeee0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84846c947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84846c947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84846c947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84846c947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84846c947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84846c947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29dfeee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29dfeee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84846c947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84846c947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d46276ac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d46276ac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4846c947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84846c947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84846c947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84846c947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84846c947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84846c947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829dfeee0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829dfeee0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4846c947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84846c947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84846c947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84846c947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829dfeee0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829dfeee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84846c947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84846c947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84846c947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84846c947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84846c947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84846c947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6d46276aca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6d46276aca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84846c947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84846c947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84846c947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84846c947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84846c947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84846c947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84846c947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84846c947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84846c947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84846c947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84846c947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84846c94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84846c947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84846c947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84846c947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84846c947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84846c947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84846c947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84846c947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84846c94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829dfeee0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829dfeee0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84846c947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84846c947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84846c947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84846c94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84846c947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84846c947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84846c947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84846c94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84846c947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84846c947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84846c947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84846c947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84846c947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84846c947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84846c94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84846c94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84846c947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84846c947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84846c94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84846c94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701a6ffe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701a6ffe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84846c947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84846c947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84846c947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84846c947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84846c947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84846c947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84846c947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84846c947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84846c947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84846c947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84846c947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84846c947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84846c947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84846c947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6d46276ac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6d46276ac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6d46276ac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6d46276ac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6d46276ac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6d46276ac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829dfeee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829dfeee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6d46276ac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6d46276ac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6d46276ac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6d46276ac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6d46276ac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6d46276ac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6d46276ac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6d46276ac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6d46276ac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6d46276ac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6d46276ac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6d46276ac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6d46276ac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6d46276ac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6d46276ac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6d46276ac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6d46276ac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6d46276ac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6d46276ac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6d46276ac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829dfeee0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829dfeee0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6d46276ac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6d46276ac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6d46276ac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6d46276ac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6d46276ac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6d46276ac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6d46276ac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6d46276ac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6d46276ac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6d46276ac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6d46276ac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6d46276ac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6d46276ac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6d46276ac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6d46276ac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6d46276ac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6d46276ac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6d46276ac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6d46276ac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6d46276ac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829dfeee0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829dfeee0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6d46276ac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6d46276ac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6d46276ac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6d46276ac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6d46276ac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6d46276ac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6d46276ac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6d46276ac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6d46276ac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6d46276ac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6d46276ac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6d46276ac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6d46276ac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6d46276ac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6d46276ac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6d46276ac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6d46276ac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6d46276ac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6d46276ac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6d46276ac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829dfeee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829dfeee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6d46276ac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6d46276ac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6d46276ac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6d46276ac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6d46276ac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6d46276ac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6d46276ac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6d46276ac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6d46276ac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6d46276ac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6d46276ac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6d46276ac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6d46276ac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6d46276ac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2.png"/><Relationship Id="rId7"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30.png"/><Relationship Id="rId6"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www.quality-assurance-solutions.com/TRIZ-Inventive-Principles-25.html" TargetMode="External"/><Relationship Id="rId10" Type="http://schemas.openxmlformats.org/officeDocument/2006/relationships/hyperlink" Target="https://www.quality-assurance-solutions.com/Triz-Inventive-Principles-17.html" TargetMode="External"/><Relationship Id="rId13" Type="http://schemas.openxmlformats.org/officeDocument/2006/relationships/hyperlink" Target="https://www.quality-assurance-solutions.com/8D-Problem-Solving.html" TargetMode="External"/><Relationship Id="rId12" Type="http://schemas.openxmlformats.org/officeDocument/2006/relationships/hyperlink" Target="https://www.quality-assurance-solutions.com/TRIZ-Inventive-Principles-33.html"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quality-assurance-solutions.com/triz-training-on-line.html" TargetMode="External"/><Relationship Id="rId4" Type="http://schemas.openxmlformats.org/officeDocument/2006/relationships/hyperlink" Target="https://www.quality-assurance-solutions.com/TRIZ-training.html" TargetMode="External"/><Relationship Id="rId9" Type="http://schemas.openxmlformats.org/officeDocument/2006/relationships/hyperlink" Target="https://www.quality-assurance-solutions.com/Triz-Inventive-Principles-1.html" TargetMode="External"/><Relationship Id="rId5" Type="http://schemas.openxmlformats.org/officeDocument/2006/relationships/hyperlink" Target="https://www.quality-assurance-solutions.com/TRIZ-Separation-Principles.html" TargetMode="External"/><Relationship Id="rId6" Type="http://schemas.openxmlformats.org/officeDocument/2006/relationships/hyperlink" Target="https://www.quality-assurance-solutions.com/Triz.html" TargetMode="External"/><Relationship Id="rId7" Type="http://schemas.openxmlformats.org/officeDocument/2006/relationships/hyperlink" Target="https://www.quality-assurance-solutions.com/What-is-Triz.html" TargetMode="External"/><Relationship Id="rId8" Type="http://schemas.openxmlformats.org/officeDocument/2006/relationships/hyperlink" Target="https://www.quality-assurance-solutions.com/Triz-Inventive-Principles-9.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slideplayer.com/slide/4712408/" TargetMode="External"/><Relationship Id="rId4" Type="http://schemas.openxmlformats.org/officeDocument/2006/relationships/hyperlink" Target="https://slideplayer.com/slide/3960914/" TargetMode="External"/><Relationship Id="rId5" Type="http://schemas.openxmlformats.org/officeDocument/2006/relationships/hyperlink" Target="https://www.ideaconnection.com/interviews/00353-Inventive-Principles-Illustrated-Part-1.html" TargetMode="External"/><Relationship Id="rId6" Type="http://schemas.openxmlformats.org/officeDocument/2006/relationships/hyperlink" Target="https://www.ideaconnection.com/interviews/00351-Something-that-Does-Not-Exist.html" TargetMode="External"/><Relationship Id="rId7" Type="http://schemas.openxmlformats.org/officeDocument/2006/relationships/hyperlink" Target="https://www.ideaconnection.com/interviews/00350-Inventive-Problem-Solving.html" TargetMode="External"/><Relationship Id="rId8" Type="http://schemas.openxmlformats.org/officeDocument/2006/relationships/hyperlink" Target="https://www.ideaconnection.com/resource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TRIZ Principles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3218250" y="155250"/>
            <a:ext cx="56142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Segmentation</a:t>
            </a:r>
            <a:endParaRPr/>
          </a:p>
        </p:txBody>
      </p:sp>
      <p:sp>
        <p:nvSpPr>
          <p:cNvPr id="105" name="Google Shape;105;p22"/>
          <p:cNvSpPr txBox="1"/>
          <p:nvPr>
            <p:ph idx="1" type="body"/>
          </p:nvPr>
        </p:nvSpPr>
        <p:spPr>
          <a:xfrm>
            <a:off x="3064575" y="894750"/>
            <a:ext cx="3426900" cy="22722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Segmentation transfers a complex task into a number of simpler tasks that are easier to solve. </a:t>
            </a:r>
            <a:endParaRPr/>
          </a:p>
          <a:p>
            <a:pPr indent="-325755" lvl="0" marL="457200" rtl="0" algn="l">
              <a:spcBef>
                <a:spcPts val="0"/>
              </a:spcBef>
              <a:spcAft>
                <a:spcPts val="0"/>
              </a:spcAft>
              <a:buSzPct val="100000"/>
              <a:buChar char="●"/>
            </a:pPr>
            <a:r>
              <a:rPr lang="en"/>
              <a:t>From very simple but effective tools like Pareto analysis (fig 1) to very complex tools like Quality Function Deployment (fig2).</a:t>
            </a:r>
            <a:endParaRPr/>
          </a:p>
        </p:txBody>
      </p:sp>
      <p:pic>
        <p:nvPicPr>
          <p:cNvPr id="106" name="Google Shape;106;p22"/>
          <p:cNvPicPr preferRelativeResize="0"/>
          <p:nvPr/>
        </p:nvPicPr>
        <p:blipFill>
          <a:blip r:embed="rId3">
            <a:alphaModFix/>
          </a:blip>
          <a:stretch>
            <a:fillRect/>
          </a:stretch>
        </p:blipFill>
        <p:spPr>
          <a:xfrm>
            <a:off x="225938" y="-4762"/>
            <a:ext cx="2152650" cy="3343275"/>
          </a:xfrm>
          <a:prstGeom prst="rect">
            <a:avLst/>
          </a:prstGeom>
          <a:noFill/>
          <a:ln>
            <a:noFill/>
          </a:ln>
        </p:spPr>
      </p:pic>
      <p:pic>
        <p:nvPicPr>
          <p:cNvPr id="107" name="Google Shape;107;p22"/>
          <p:cNvPicPr preferRelativeResize="0"/>
          <p:nvPr/>
        </p:nvPicPr>
        <p:blipFill>
          <a:blip r:embed="rId4">
            <a:alphaModFix/>
          </a:blip>
          <a:stretch>
            <a:fillRect/>
          </a:stretch>
        </p:blipFill>
        <p:spPr>
          <a:xfrm>
            <a:off x="6917575" y="0"/>
            <a:ext cx="2133600" cy="3333750"/>
          </a:xfrm>
          <a:prstGeom prst="rect">
            <a:avLst/>
          </a:prstGeom>
          <a:noFill/>
          <a:ln>
            <a:noFill/>
          </a:ln>
        </p:spPr>
      </p:pic>
      <p:pic>
        <p:nvPicPr>
          <p:cNvPr id="108" name="Google Shape;108;p22"/>
          <p:cNvPicPr preferRelativeResize="0"/>
          <p:nvPr/>
        </p:nvPicPr>
        <p:blipFill>
          <a:blip r:embed="rId5">
            <a:alphaModFix/>
          </a:blip>
          <a:stretch>
            <a:fillRect/>
          </a:stretch>
        </p:blipFill>
        <p:spPr>
          <a:xfrm>
            <a:off x="2108375" y="3152550"/>
            <a:ext cx="2299725" cy="1838550"/>
          </a:xfrm>
          <a:prstGeom prst="rect">
            <a:avLst/>
          </a:prstGeom>
          <a:noFill/>
          <a:ln>
            <a:noFill/>
          </a:ln>
        </p:spPr>
      </p:pic>
      <p:pic>
        <p:nvPicPr>
          <p:cNvPr id="109" name="Google Shape;109;p22"/>
          <p:cNvPicPr preferRelativeResize="0"/>
          <p:nvPr/>
        </p:nvPicPr>
        <p:blipFill>
          <a:blip r:embed="rId6">
            <a:alphaModFix/>
          </a:blip>
          <a:stretch>
            <a:fillRect/>
          </a:stretch>
        </p:blipFill>
        <p:spPr>
          <a:xfrm>
            <a:off x="4499325" y="3112600"/>
            <a:ext cx="4644675" cy="1918450"/>
          </a:xfrm>
          <a:prstGeom prst="rect">
            <a:avLst/>
          </a:prstGeom>
          <a:noFill/>
          <a:ln>
            <a:noFill/>
          </a:ln>
        </p:spPr>
      </p:pic>
      <p:pic>
        <p:nvPicPr>
          <p:cNvPr id="110" name="Google Shape;110;p22"/>
          <p:cNvPicPr preferRelativeResize="0"/>
          <p:nvPr/>
        </p:nvPicPr>
        <p:blipFill>
          <a:blip r:embed="rId7">
            <a:alphaModFix/>
          </a:blip>
          <a:stretch>
            <a:fillRect/>
          </a:stretch>
        </p:blipFill>
        <p:spPr>
          <a:xfrm>
            <a:off x="152400" y="3490913"/>
            <a:ext cx="1419096" cy="15001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Segmentation</a:t>
            </a:r>
            <a:endParaRPr/>
          </a:p>
        </p:txBody>
      </p:sp>
      <p:sp>
        <p:nvSpPr>
          <p:cNvPr id="116" name="Google Shape;116;p23"/>
          <p:cNvSpPr txBox="1"/>
          <p:nvPr>
            <p:ph idx="1" type="body"/>
          </p:nvPr>
        </p:nvSpPr>
        <p:spPr>
          <a:xfrm>
            <a:off x="311700" y="1152475"/>
            <a:ext cx="48177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Divide an object into independent parts</a:t>
            </a:r>
            <a:endParaRPr/>
          </a:p>
          <a:p>
            <a:pPr indent="0" lvl="0" marL="0" rtl="0" algn="l">
              <a:spcBef>
                <a:spcPts val="1200"/>
              </a:spcBef>
              <a:spcAft>
                <a:spcPts val="0"/>
              </a:spcAft>
              <a:buNone/>
            </a:pPr>
            <a:r>
              <a:rPr lang="en"/>
              <a:t>− Different focal length lenses for a camera</a:t>
            </a:r>
            <a:endParaRPr/>
          </a:p>
          <a:p>
            <a:pPr indent="0" lvl="0" marL="0" rtl="0" algn="l">
              <a:spcBef>
                <a:spcPts val="1200"/>
              </a:spcBef>
              <a:spcAft>
                <a:spcPts val="0"/>
              </a:spcAft>
              <a:buNone/>
            </a:pPr>
            <a:r>
              <a:rPr lang="en"/>
              <a:t>− Gator-grip socket spanner</a:t>
            </a:r>
            <a:endParaRPr/>
          </a:p>
          <a:p>
            <a:pPr indent="0" lvl="0" marL="0" rtl="0" algn="l">
              <a:spcBef>
                <a:spcPts val="1200"/>
              </a:spcBef>
              <a:spcAft>
                <a:spcPts val="0"/>
              </a:spcAft>
              <a:buNone/>
            </a:pPr>
            <a:r>
              <a:rPr lang="en"/>
              <a:t>− Multi-pin connectors</a:t>
            </a:r>
            <a:endParaRPr/>
          </a:p>
          <a:p>
            <a:pPr indent="0" lvl="0" marL="0" rtl="0" algn="l">
              <a:spcBef>
                <a:spcPts val="1200"/>
              </a:spcBef>
              <a:spcAft>
                <a:spcPts val="0"/>
              </a:spcAft>
              <a:buNone/>
            </a:pPr>
            <a:r>
              <a:rPr lang="en"/>
              <a:t>− Multiple pistons in an internal combustion engine</a:t>
            </a:r>
            <a:endParaRPr/>
          </a:p>
          <a:p>
            <a:pPr indent="0" lvl="0" marL="0" rtl="0" algn="l">
              <a:spcBef>
                <a:spcPts val="1200"/>
              </a:spcBef>
              <a:spcAft>
                <a:spcPts val="0"/>
              </a:spcAft>
              <a:buNone/>
            </a:pPr>
            <a:r>
              <a:rPr lang="en"/>
              <a:t>− Multi-engined aircraft</a:t>
            </a:r>
            <a:endParaRPr/>
          </a:p>
          <a:p>
            <a:pPr indent="0" lvl="0" marL="0" rtl="0" algn="l">
              <a:spcBef>
                <a:spcPts val="1200"/>
              </a:spcBef>
              <a:spcAft>
                <a:spcPts val="1200"/>
              </a:spcAft>
              <a:buNone/>
            </a:pPr>
            <a:r>
              <a:rPr lang="en"/>
              <a:t>− Stratification of different constituents inside a chemical process vessel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Segmentation</a:t>
            </a:r>
            <a:endParaRPr/>
          </a:p>
        </p:txBody>
      </p:sp>
      <p:sp>
        <p:nvSpPr>
          <p:cNvPr id="122" name="Google Shape;122;p24"/>
          <p:cNvSpPr txBox="1"/>
          <p:nvPr>
            <p:ph idx="1" type="body"/>
          </p:nvPr>
        </p:nvSpPr>
        <p:spPr>
          <a:xfrm>
            <a:off x="311700" y="1152475"/>
            <a:ext cx="48321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 Make an object sectional - easy to assemble or disassemble</a:t>
            </a:r>
            <a:endParaRPr/>
          </a:p>
          <a:p>
            <a:pPr indent="0" lvl="0" marL="0" rtl="0" algn="l">
              <a:spcBef>
                <a:spcPts val="1200"/>
              </a:spcBef>
              <a:spcAft>
                <a:spcPts val="0"/>
              </a:spcAft>
              <a:buNone/>
            </a:pPr>
            <a:r>
              <a:rPr lang="en"/>
              <a:t>− Rapid-release fasteners for bicycle saddle/wheel/etc</a:t>
            </a:r>
            <a:endParaRPr/>
          </a:p>
          <a:p>
            <a:pPr indent="0" lvl="0" marL="0" rtl="0" algn="l">
              <a:spcBef>
                <a:spcPts val="1200"/>
              </a:spcBef>
              <a:spcAft>
                <a:spcPts val="0"/>
              </a:spcAft>
              <a:buNone/>
            </a:pPr>
            <a:r>
              <a:rPr lang="en"/>
              <a:t>− Quick disconnect joints in plumbing and hydraulic systems</a:t>
            </a:r>
            <a:endParaRPr/>
          </a:p>
          <a:p>
            <a:pPr indent="0" lvl="0" marL="0" rtl="0" algn="l">
              <a:spcBef>
                <a:spcPts val="1200"/>
              </a:spcBef>
              <a:spcAft>
                <a:spcPts val="0"/>
              </a:spcAft>
              <a:buNone/>
            </a:pPr>
            <a:r>
              <a:rPr lang="en"/>
              <a:t>− Single fastener V-band clamps on flange joints</a:t>
            </a:r>
            <a:endParaRPr/>
          </a:p>
          <a:p>
            <a:pPr indent="0" lvl="0" marL="0" rtl="0" algn="l">
              <a:spcBef>
                <a:spcPts val="1200"/>
              </a:spcBef>
              <a:spcAft>
                <a:spcPts val="1200"/>
              </a:spcAft>
              <a:buNone/>
            </a:pPr>
            <a:r>
              <a:rPr lang="en"/>
              <a:t>− Loose-leaf paper in a ring binder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Segmentation</a:t>
            </a:r>
            <a:endParaRPr/>
          </a:p>
        </p:txBody>
      </p:sp>
      <p:sp>
        <p:nvSpPr>
          <p:cNvPr id="128" name="Google Shape;128;p25"/>
          <p:cNvSpPr txBox="1"/>
          <p:nvPr>
            <p:ph idx="1" type="body"/>
          </p:nvPr>
        </p:nvSpPr>
        <p:spPr>
          <a:xfrm>
            <a:off x="311700" y="1152475"/>
            <a:ext cx="4948200" cy="377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 Increase the degree of fragmentation or segmentation</a:t>
            </a:r>
            <a:endParaRPr/>
          </a:p>
          <a:p>
            <a:pPr indent="0" lvl="0" marL="0" rtl="0" algn="l">
              <a:spcBef>
                <a:spcPts val="1200"/>
              </a:spcBef>
              <a:spcAft>
                <a:spcPts val="0"/>
              </a:spcAft>
              <a:buNone/>
            </a:pPr>
            <a:r>
              <a:rPr lang="en"/>
              <a:t>− Multiple control surfaces on aerodynamic structures</a:t>
            </a:r>
            <a:endParaRPr/>
          </a:p>
          <a:p>
            <a:pPr indent="0" lvl="0" marL="0" rtl="0" algn="l">
              <a:spcBef>
                <a:spcPts val="1200"/>
              </a:spcBef>
              <a:spcAft>
                <a:spcPts val="0"/>
              </a:spcAft>
              <a:buNone/>
            </a:pPr>
            <a:r>
              <a:rPr lang="en"/>
              <a:t>− 16 and 24 valve versus 8 valve internal combustion engines</a:t>
            </a:r>
            <a:endParaRPr/>
          </a:p>
          <a:p>
            <a:pPr indent="0" lvl="0" marL="0" rtl="0" algn="l">
              <a:spcBef>
                <a:spcPts val="1200"/>
              </a:spcBef>
              <a:spcAft>
                <a:spcPts val="0"/>
              </a:spcAft>
              <a:buNone/>
            </a:pPr>
            <a:r>
              <a:rPr lang="en"/>
              <a:t>− Multi-zone combustion system</a:t>
            </a:r>
            <a:endParaRPr/>
          </a:p>
          <a:p>
            <a:pPr indent="0" lvl="0" marL="0" rtl="0" algn="l">
              <a:spcBef>
                <a:spcPts val="1200"/>
              </a:spcBef>
              <a:spcAft>
                <a:spcPts val="1200"/>
              </a:spcAft>
              <a:buNone/>
            </a:pPr>
            <a:r>
              <a:rPr lang="en"/>
              <a:t>− Build up a component from layers (e.g. stereo-lithography, welds, etc)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043000" y="445025"/>
            <a:ext cx="5789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Taking Out</a:t>
            </a:r>
            <a:endParaRPr/>
          </a:p>
        </p:txBody>
      </p:sp>
      <p:sp>
        <p:nvSpPr>
          <p:cNvPr id="134" name="Google Shape;134;p26"/>
          <p:cNvSpPr txBox="1"/>
          <p:nvPr>
            <p:ph idx="1" type="body"/>
          </p:nvPr>
        </p:nvSpPr>
        <p:spPr>
          <a:xfrm>
            <a:off x="2535875" y="1152475"/>
            <a:ext cx="3390300" cy="1419300"/>
          </a:xfrm>
          <a:prstGeom prst="rect">
            <a:avLst/>
          </a:prstGeom>
        </p:spPr>
        <p:txBody>
          <a:bodyPr anchorCtr="0" anchor="t" bIns="91425" lIns="91425" spcFirstLastPara="1" rIns="91425" wrap="square" tIns="91425">
            <a:noAutofit/>
          </a:bodyPr>
          <a:lstStyle/>
          <a:p>
            <a:pPr indent="-347027" lvl="0" marL="457200" rtl="0" algn="l">
              <a:lnSpc>
                <a:spcPct val="95000"/>
              </a:lnSpc>
              <a:spcBef>
                <a:spcPts val="0"/>
              </a:spcBef>
              <a:spcAft>
                <a:spcPts val="0"/>
              </a:spcAft>
              <a:buSzPts val="1865"/>
              <a:buChar char="●"/>
            </a:pPr>
            <a:r>
              <a:rPr lang="en" sz="1865"/>
              <a:t>Perform a value analysis of each process step. </a:t>
            </a:r>
            <a:endParaRPr sz="1865"/>
          </a:p>
          <a:p>
            <a:pPr indent="-347027" lvl="0" marL="457200" rtl="0" algn="l">
              <a:lnSpc>
                <a:spcPct val="95000"/>
              </a:lnSpc>
              <a:spcBef>
                <a:spcPts val="0"/>
              </a:spcBef>
              <a:spcAft>
                <a:spcPts val="0"/>
              </a:spcAft>
              <a:buSzPts val="1865"/>
              <a:buChar char="●"/>
            </a:pPr>
            <a:r>
              <a:rPr lang="en" sz="1865"/>
              <a:t>Determine the created added value and the costs to achieve that value for each step. </a:t>
            </a:r>
            <a:endParaRPr sz="1865"/>
          </a:p>
          <a:p>
            <a:pPr indent="-347027" lvl="0" marL="457200" rtl="0" algn="l">
              <a:lnSpc>
                <a:spcPct val="95000"/>
              </a:lnSpc>
              <a:spcBef>
                <a:spcPts val="0"/>
              </a:spcBef>
              <a:spcAft>
                <a:spcPts val="0"/>
              </a:spcAft>
              <a:buSzPts val="1865"/>
              <a:buChar char="●"/>
            </a:pPr>
            <a:r>
              <a:rPr lang="en" sz="1865"/>
              <a:t>Using the inventive principle ‘Taking Out’, eliminate the non-essential activities with no added value and those with high costs.</a:t>
            </a:r>
            <a:endParaRPr sz="1865"/>
          </a:p>
        </p:txBody>
      </p:sp>
      <p:pic>
        <p:nvPicPr>
          <p:cNvPr id="135" name="Google Shape;135;p26"/>
          <p:cNvPicPr preferRelativeResize="0"/>
          <p:nvPr/>
        </p:nvPicPr>
        <p:blipFill>
          <a:blip r:embed="rId3">
            <a:alphaModFix/>
          </a:blip>
          <a:stretch>
            <a:fillRect/>
          </a:stretch>
        </p:blipFill>
        <p:spPr>
          <a:xfrm>
            <a:off x="1564998" y="4002225"/>
            <a:ext cx="1072303" cy="1141275"/>
          </a:xfrm>
          <a:prstGeom prst="rect">
            <a:avLst/>
          </a:prstGeom>
          <a:noFill/>
          <a:ln>
            <a:noFill/>
          </a:ln>
        </p:spPr>
      </p:pic>
      <p:pic>
        <p:nvPicPr>
          <p:cNvPr id="136" name="Google Shape;136;p26"/>
          <p:cNvPicPr preferRelativeResize="0"/>
          <p:nvPr/>
        </p:nvPicPr>
        <p:blipFill>
          <a:blip r:embed="rId4">
            <a:alphaModFix/>
          </a:blip>
          <a:stretch>
            <a:fillRect/>
          </a:stretch>
        </p:blipFill>
        <p:spPr>
          <a:xfrm>
            <a:off x="0" y="0"/>
            <a:ext cx="2637300" cy="4002225"/>
          </a:xfrm>
          <a:prstGeom prst="rect">
            <a:avLst/>
          </a:prstGeom>
          <a:noFill/>
          <a:ln>
            <a:noFill/>
          </a:ln>
        </p:spPr>
      </p:pic>
      <p:pic>
        <p:nvPicPr>
          <p:cNvPr id="137" name="Google Shape;137;p26"/>
          <p:cNvPicPr preferRelativeResize="0"/>
          <p:nvPr/>
        </p:nvPicPr>
        <p:blipFill>
          <a:blip r:embed="rId5">
            <a:alphaModFix/>
          </a:blip>
          <a:stretch>
            <a:fillRect/>
          </a:stretch>
        </p:blipFill>
        <p:spPr>
          <a:xfrm>
            <a:off x="5926175" y="3006759"/>
            <a:ext cx="3217825" cy="2136742"/>
          </a:xfrm>
          <a:prstGeom prst="rect">
            <a:avLst/>
          </a:prstGeom>
          <a:noFill/>
          <a:ln>
            <a:noFill/>
          </a:ln>
        </p:spPr>
      </p:pic>
      <p:pic>
        <p:nvPicPr>
          <p:cNvPr id="138" name="Google Shape;138;p26"/>
          <p:cNvPicPr preferRelativeResize="0"/>
          <p:nvPr/>
        </p:nvPicPr>
        <p:blipFill>
          <a:blip r:embed="rId6">
            <a:alphaModFix/>
          </a:blip>
          <a:stretch>
            <a:fillRect/>
          </a:stretch>
        </p:blipFill>
        <p:spPr>
          <a:xfrm>
            <a:off x="6095305" y="0"/>
            <a:ext cx="3048695" cy="300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16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Taking out</a:t>
            </a:r>
            <a:endParaRPr/>
          </a:p>
        </p:txBody>
      </p:sp>
      <p:sp>
        <p:nvSpPr>
          <p:cNvPr id="144" name="Google Shape;144;p27"/>
          <p:cNvSpPr txBox="1"/>
          <p:nvPr>
            <p:ph idx="1" type="body"/>
          </p:nvPr>
        </p:nvSpPr>
        <p:spPr>
          <a:xfrm>
            <a:off x="311700" y="1152475"/>
            <a:ext cx="55857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A. Extract the disturbing part or property from an object</a:t>
            </a:r>
            <a:endParaRPr/>
          </a:p>
          <a:p>
            <a:pPr indent="0" lvl="0" marL="0" rtl="0" algn="l">
              <a:spcBef>
                <a:spcPts val="1200"/>
              </a:spcBef>
              <a:spcAft>
                <a:spcPts val="0"/>
              </a:spcAft>
              <a:buNone/>
            </a:pPr>
            <a:r>
              <a:rPr lang="en"/>
              <a:t>− Non-smoking areas in restaurants or in railway carriages</a:t>
            </a:r>
            <a:endParaRPr/>
          </a:p>
          <a:p>
            <a:pPr indent="0" lvl="0" marL="0" rtl="0" algn="l">
              <a:spcBef>
                <a:spcPts val="1200"/>
              </a:spcBef>
              <a:spcAft>
                <a:spcPts val="0"/>
              </a:spcAft>
              <a:buNone/>
            </a:pPr>
            <a:r>
              <a:rPr lang="en"/>
              <a:t>− Children-only areas in public places and home</a:t>
            </a:r>
            <a:endParaRPr/>
          </a:p>
          <a:p>
            <a:pPr indent="0" lvl="0" marL="0" rtl="0" algn="l">
              <a:spcBef>
                <a:spcPts val="1200"/>
              </a:spcBef>
              <a:spcAft>
                <a:spcPts val="0"/>
              </a:spcAft>
              <a:buNone/>
            </a:pPr>
            <a:r>
              <a:rPr lang="en"/>
              <a:t>− Sunday school</a:t>
            </a:r>
            <a:endParaRPr/>
          </a:p>
          <a:p>
            <a:pPr indent="0" lvl="0" marL="0" rtl="0" algn="l">
              <a:spcBef>
                <a:spcPts val="1200"/>
              </a:spcBef>
              <a:spcAft>
                <a:spcPts val="0"/>
              </a:spcAft>
              <a:buNone/>
            </a:pPr>
            <a:r>
              <a:rPr lang="en"/>
              <a:t>− Public bars and lounge bars in pubs</a:t>
            </a:r>
            <a:endParaRPr/>
          </a:p>
          <a:p>
            <a:pPr indent="0" lvl="0" marL="0" rtl="0" algn="l">
              <a:spcBef>
                <a:spcPts val="1200"/>
              </a:spcBef>
              <a:spcAft>
                <a:spcPts val="0"/>
              </a:spcAft>
              <a:buNone/>
            </a:pPr>
            <a:r>
              <a:rPr lang="en"/>
              <a:t>− Women or men only bars / waiting rooms</a:t>
            </a:r>
            <a:endParaRPr/>
          </a:p>
          <a:p>
            <a:pPr indent="0" lvl="0" marL="0" rtl="0" algn="l">
              <a:spcBef>
                <a:spcPts val="1200"/>
              </a:spcBef>
              <a:spcAft>
                <a:spcPts val="0"/>
              </a:spcAft>
              <a:buNone/>
            </a:pPr>
            <a:r>
              <a:rPr lang="en"/>
              <a:t>− Air Conditioning in the room where you want it with the noise of the</a:t>
            </a:r>
            <a:endParaRPr/>
          </a:p>
          <a:p>
            <a:pPr indent="0" lvl="0" marL="0" rtl="0" algn="l">
              <a:spcBef>
                <a:spcPts val="1200"/>
              </a:spcBef>
              <a:spcAft>
                <a:spcPts val="0"/>
              </a:spcAft>
              <a:buNone/>
            </a:pPr>
            <a:r>
              <a:rPr lang="en"/>
              <a:t>system outside the room</a:t>
            </a:r>
            <a:endParaRPr/>
          </a:p>
          <a:p>
            <a:pPr indent="0" lvl="0" marL="0" rtl="0" algn="l">
              <a:spcBef>
                <a:spcPts val="1200"/>
              </a:spcBef>
              <a:spcAft>
                <a:spcPts val="0"/>
              </a:spcAft>
              <a:buNone/>
            </a:pPr>
            <a:r>
              <a:rPr lang="en"/>
              <a:t>(The contradiction here is noise vs coolness- the cooler it gets the noisier it</a:t>
            </a:r>
            <a:endParaRPr/>
          </a:p>
          <a:p>
            <a:pPr indent="0" lvl="0" marL="0" rtl="0" algn="l">
              <a:spcBef>
                <a:spcPts val="1200"/>
              </a:spcBef>
              <a:spcAft>
                <a:spcPts val="1200"/>
              </a:spcAft>
              <a:buNone/>
            </a:pPr>
            <a:r>
              <a:rPr lang="en"/>
              <a:t>gets- this solves the contradiction by putting the noise elsewhere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16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Taking out</a:t>
            </a:r>
            <a:endParaRPr/>
          </a:p>
        </p:txBody>
      </p:sp>
      <p:sp>
        <p:nvSpPr>
          <p:cNvPr id="150" name="Google Shape;150;p28"/>
          <p:cNvSpPr txBox="1"/>
          <p:nvPr>
            <p:ph idx="1" type="body"/>
          </p:nvPr>
        </p:nvSpPr>
        <p:spPr>
          <a:xfrm>
            <a:off x="311700" y="1152475"/>
            <a:ext cx="55857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 Extract the only necessary part (or property) of an object</a:t>
            </a:r>
            <a:endParaRPr/>
          </a:p>
          <a:p>
            <a:pPr indent="0" lvl="0" marL="0" rtl="0" algn="l">
              <a:spcBef>
                <a:spcPts val="1200"/>
              </a:spcBef>
              <a:spcAft>
                <a:spcPts val="0"/>
              </a:spcAft>
              <a:buNone/>
            </a:pPr>
            <a:r>
              <a:rPr lang="en"/>
              <a:t>− Scarecrow</a:t>
            </a:r>
            <a:endParaRPr/>
          </a:p>
          <a:p>
            <a:pPr indent="0" lvl="0" marL="0" rtl="0" algn="l">
              <a:spcBef>
                <a:spcPts val="1200"/>
              </a:spcBef>
              <a:spcAft>
                <a:spcPts val="0"/>
              </a:spcAft>
              <a:buNone/>
            </a:pPr>
            <a:r>
              <a:rPr lang="en"/>
              <a:t>− Sound of a barking dog (with no dog) as a burglar alarm</a:t>
            </a:r>
            <a:endParaRPr/>
          </a:p>
          <a:p>
            <a:pPr indent="0" lvl="0" marL="0" rtl="0" algn="l">
              <a:spcBef>
                <a:spcPts val="1200"/>
              </a:spcBef>
              <a:spcAft>
                <a:spcPts val="0"/>
              </a:spcAft>
              <a:buNone/>
            </a:pPr>
            <a:r>
              <a:rPr lang="en"/>
              <a:t>− Economy class on planes (travel but no frills)</a:t>
            </a:r>
            <a:endParaRPr/>
          </a:p>
          <a:p>
            <a:pPr indent="0" lvl="0" marL="0" rtl="0" algn="l">
              <a:spcBef>
                <a:spcPts val="1200"/>
              </a:spcBef>
              <a:spcAft>
                <a:spcPts val="1200"/>
              </a:spcAft>
              <a:buNone/>
            </a:pPr>
            <a:r>
              <a:rPr lang="en"/>
              <a:t>(This involves understanding all the functionality and selecting only what you want- e.g. windows provide ventilation and light - with air conditioning you may not need windows which open)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6" name="Google Shape;15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0"/>
          <p:cNvPicPr preferRelativeResize="0"/>
          <p:nvPr/>
        </p:nvPicPr>
        <p:blipFill>
          <a:blip r:embed="rId3">
            <a:alphaModFix/>
          </a:blip>
          <a:stretch>
            <a:fillRect/>
          </a:stretch>
        </p:blipFill>
        <p:spPr>
          <a:xfrm>
            <a:off x="7770075" y="0"/>
            <a:ext cx="1373925" cy="1404450"/>
          </a:xfrm>
          <a:prstGeom prst="rect">
            <a:avLst/>
          </a:prstGeom>
          <a:noFill/>
          <a:ln>
            <a:noFill/>
          </a:ln>
        </p:spPr>
      </p:pic>
      <p:sp>
        <p:nvSpPr>
          <p:cNvPr id="162" name="Google Shape;162;p30"/>
          <p:cNvSpPr txBox="1"/>
          <p:nvPr>
            <p:ph type="title"/>
          </p:nvPr>
        </p:nvSpPr>
        <p:spPr>
          <a:xfrm>
            <a:off x="5071425" y="445025"/>
            <a:ext cx="376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Local Quality</a:t>
            </a:r>
            <a:endParaRPr/>
          </a:p>
        </p:txBody>
      </p:sp>
      <p:sp>
        <p:nvSpPr>
          <p:cNvPr id="163" name="Google Shape;163;p30"/>
          <p:cNvSpPr txBox="1"/>
          <p:nvPr>
            <p:ph idx="1" type="body"/>
          </p:nvPr>
        </p:nvSpPr>
        <p:spPr>
          <a:xfrm>
            <a:off x="4694200" y="1764200"/>
            <a:ext cx="4321800" cy="31659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‘Local Quality’ means to single out a specific object (i.e. product, service, processes, process activities or tools). Then improve it to better provide its function or place it in an environment so that it is optimally useful.</a:t>
            </a:r>
            <a:endParaRPr/>
          </a:p>
          <a:p>
            <a:pPr indent="-317182" lvl="0" marL="457200" rtl="0" algn="l">
              <a:spcBef>
                <a:spcPts val="0"/>
              </a:spcBef>
              <a:spcAft>
                <a:spcPts val="0"/>
              </a:spcAft>
              <a:buSzPct val="100000"/>
              <a:buChar char="●"/>
            </a:pPr>
            <a:r>
              <a:rPr lang="en"/>
              <a:t>A House of Quality Matrix aids in defining a product to meet customer needs. It help defines the relationship between customer requirements and the product capabilities. It lays out the target parameters to make the product appealing to the customer and surpass the competition. This tool fosters teamwork during design and process planning operations.</a:t>
            </a:r>
            <a:endParaRPr/>
          </a:p>
        </p:txBody>
      </p:sp>
      <p:pic>
        <p:nvPicPr>
          <p:cNvPr id="164" name="Google Shape;164;p30"/>
          <p:cNvPicPr preferRelativeResize="0"/>
          <p:nvPr/>
        </p:nvPicPr>
        <p:blipFill>
          <a:blip r:embed="rId4">
            <a:alphaModFix/>
          </a:blip>
          <a:stretch>
            <a:fillRect/>
          </a:stretch>
        </p:blipFill>
        <p:spPr>
          <a:xfrm>
            <a:off x="0" y="0"/>
            <a:ext cx="2162175" cy="3333750"/>
          </a:xfrm>
          <a:prstGeom prst="rect">
            <a:avLst/>
          </a:prstGeom>
          <a:noFill/>
          <a:ln>
            <a:noFill/>
          </a:ln>
        </p:spPr>
      </p:pic>
      <p:pic>
        <p:nvPicPr>
          <p:cNvPr id="165" name="Google Shape;165;p30"/>
          <p:cNvPicPr preferRelativeResize="0"/>
          <p:nvPr/>
        </p:nvPicPr>
        <p:blipFill>
          <a:blip r:embed="rId5">
            <a:alphaModFix/>
          </a:blip>
          <a:stretch>
            <a:fillRect/>
          </a:stretch>
        </p:blipFill>
        <p:spPr>
          <a:xfrm>
            <a:off x="2162175" y="0"/>
            <a:ext cx="2532025" cy="3333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 quality</a:t>
            </a:r>
            <a:endParaRPr/>
          </a:p>
        </p:txBody>
      </p:sp>
      <p:sp>
        <p:nvSpPr>
          <p:cNvPr id="171" name="Google Shape;171;p31"/>
          <p:cNvSpPr txBox="1"/>
          <p:nvPr>
            <p:ph idx="1" type="body"/>
          </p:nvPr>
        </p:nvSpPr>
        <p:spPr>
          <a:xfrm>
            <a:off x="311700" y="1152475"/>
            <a:ext cx="62955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 Change of an object's structure from uniform to non-uniform</a:t>
            </a:r>
            <a:endParaRPr/>
          </a:p>
          <a:p>
            <a:pPr indent="0" lvl="0" marL="0" rtl="0" algn="l">
              <a:spcBef>
                <a:spcPts val="1200"/>
              </a:spcBef>
              <a:spcAft>
                <a:spcPts val="0"/>
              </a:spcAft>
              <a:buNone/>
            </a:pPr>
            <a:r>
              <a:rPr lang="en"/>
              <a:t>− Reduce drag on aerodynamic surfaces by adding riblets or 'shark-skin' protrusions</a:t>
            </a:r>
            <a:endParaRPr/>
          </a:p>
          <a:p>
            <a:pPr indent="0" lvl="0" marL="0" rtl="0" algn="l">
              <a:spcBef>
                <a:spcPts val="1200"/>
              </a:spcBef>
              <a:spcAft>
                <a:spcPts val="0"/>
              </a:spcAft>
              <a:buNone/>
            </a:pPr>
            <a:r>
              <a:rPr lang="en"/>
              <a:t>− Moulded hand grips on tools</a:t>
            </a:r>
            <a:endParaRPr/>
          </a:p>
          <a:p>
            <a:pPr indent="0" lvl="0" marL="0" rtl="0" algn="l">
              <a:spcBef>
                <a:spcPts val="1200"/>
              </a:spcBef>
              <a:spcAft>
                <a:spcPts val="0"/>
              </a:spcAft>
              <a:buNone/>
            </a:pPr>
            <a:r>
              <a:rPr lang="en"/>
              <a:t>− Drink cans shaped to facilitate stable stacking</a:t>
            </a:r>
            <a:endParaRPr/>
          </a:p>
          <a:p>
            <a:pPr indent="0" lvl="0" marL="0" rtl="0" algn="l">
              <a:spcBef>
                <a:spcPts val="1200"/>
              </a:spcBef>
              <a:spcAft>
                <a:spcPts val="0"/>
              </a:spcAft>
              <a:buNone/>
            </a:pPr>
            <a:r>
              <a:rPr lang="en"/>
              <a:t>− Material surface treatments / coatings - plating,</a:t>
            </a:r>
            <a:endParaRPr/>
          </a:p>
          <a:p>
            <a:pPr indent="0" lvl="0" marL="0" rtl="0" algn="l">
              <a:spcBef>
                <a:spcPts val="1200"/>
              </a:spcBef>
              <a:spcAft>
                <a:spcPts val="1200"/>
              </a:spcAft>
              <a:buNone/>
            </a:pPr>
            <a:r>
              <a:rPr lang="en"/>
              <a:t>− Erosion / corrosion protection, case hardening, non-stick, etc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u="sng">
                <a:solidFill>
                  <a:schemeClr val="hlink"/>
                </a:solidFill>
                <a:hlinkClick r:id="rId3"/>
              </a:rPr>
              <a:t>https://www.quality-assurance-solutions.com/triz-training-on-line.html</a:t>
            </a:r>
            <a:endParaRPr/>
          </a:p>
          <a:p>
            <a:pPr indent="-334327" lvl="0" marL="457200" rtl="0" algn="l">
              <a:spcBef>
                <a:spcPts val="0"/>
              </a:spcBef>
              <a:spcAft>
                <a:spcPts val="0"/>
              </a:spcAft>
              <a:buSzPct val="100000"/>
              <a:buChar char="●"/>
            </a:pPr>
            <a:r>
              <a:rPr lang="en" u="sng">
                <a:solidFill>
                  <a:schemeClr val="hlink"/>
                </a:solidFill>
                <a:hlinkClick r:id="rId4"/>
              </a:rPr>
              <a:t>https://www.quality-assurance-solutions.com/TRIZ-training.html</a:t>
            </a:r>
            <a:r>
              <a:rPr lang="en"/>
              <a:t> </a:t>
            </a:r>
            <a:endParaRPr/>
          </a:p>
          <a:p>
            <a:pPr indent="-334327" lvl="0" marL="457200" rtl="0" algn="l">
              <a:spcBef>
                <a:spcPts val="0"/>
              </a:spcBef>
              <a:spcAft>
                <a:spcPts val="0"/>
              </a:spcAft>
              <a:buSzPct val="100000"/>
              <a:buChar char="●"/>
            </a:pPr>
            <a:r>
              <a:rPr lang="en" u="sng">
                <a:solidFill>
                  <a:schemeClr val="hlink"/>
                </a:solidFill>
                <a:hlinkClick r:id="rId5"/>
              </a:rPr>
              <a:t>https://www.quality-assurance-solutions.com/TRIZ-Separation-Principles.html</a:t>
            </a:r>
            <a:r>
              <a:rPr lang="en"/>
              <a:t> </a:t>
            </a:r>
            <a:endParaRPr/>
          </a:p>
          <a:p>
            <a:pPr indent="-334327" lvl="0" marL="457200" rtl="0" algn="l">
              <a:spcBef>
                <a:spcPts val="0"/>
              </a:spcBef>
              <a:spcAft>
                <a:spcPts val="0"/>
              </a:spcAft>
              <a:buSzPct val="100000"/>
              <a:buChar char="●"/>
            </a:pPr>
            <a:r>
              <a:rPr lang="en" u="sng">
                <a:solidFill>
                  <a:schemeClr val="hlink"/>
                </a:solidFill>
                <a:hlinkClick r:id="rId6"/>
              </a:rPr>
              <a:t>https://www.quality-assurance-solutions.com/Triz.html</a:t>
            </a:r>
            <a:r>
              <a:rPr lang="en"/>
              <a:t> </a:t>
            </a:r>
            <a:endParaRPr/>
          </a:p>
          <a:p>
            <a:pPr indent="-334327" lvl="0" marL="457200" rtl="0" algn="l">
              <a:spcBef>
                <a:spcPts val="0"/>
              </a:spcBef>
              <a:spcAft>
                <a:spcPts val="0"/>
              </a:spcAft>
              <a:buSzPct val="100000"/>
              <a:buChar char="●"/>
            </a:pPr>
            <a:r>
              <a:rPr lang="en" u="sng">
                <a:solidFill>
                  <a:schemeClr val="hlink"/>
                </a:solidFill>
                <a:hlinkClick r:id="rId7"/>
              </a:rPr>
              <a:t>https://www.quality-assurance-solutions.com/What-is-Triz.html</a:t>
            </a:r>
            <a:endParaRPr/>
          </a:p>
          <a:p>
            <a:pPr indent="-334327" lvl="0" marL="457200" rtl="0" algn="l">
              <a:spcBef>
                <a:spcPts val="0"/>
              </a:spcBef>
              <a:spcAft>
                <a:spcPts val="0"/>
              </a:spcAft>
              <a:buSzPct val="100000"/>
              <a:buChar char="●"/>
            </a:pPr>
            <a:r>
              <a:rPr lang="en" u="sng">
                <a:solidFill>
                  <a:schemeClr val="hlink"/>
                </a:solidFill>
                <a:hlinkClick r:id="rId8"/>
              </a:rPr>
              <a:t>https://www.quality-assurance-solutions.com/Triz-Inventive-Principles-9.html</a:t>
            </a:r>
            <a:endParaRPr/>
          </a:p>
          <a:p>
            <a:pPr indent="-334327" lvl="0" marL="457200" rtl="0" algn="l">
              <a:spcBef>
                <a:spcPts val="0"/>
              </a:spcBef>
              <a:spcAft>
                <a:spcPts val="0"/>
              </a:spcAft>
              <a:buSzPct val="100000"/>
              <a:buChar char="●"/>
            </a:pPr>
            <a:r>
              <a:rPr lang="en" u="sng">
                <a:solidFill>
                  <a:schemeClr val="hlink"/>
                </a:solidFill>
                <a:hlinkClick r:id="rId9"/>
              </a:rPr>
              <a:t>https://www.quality-assurance-solutions.com/Triz-Inventive-Principles-1.html</a:t>
            </a:r>
            <a:r>
              <a:rPr lang="en"/>
              <a:t> </a:t>
            </a:r>
            <a:endParaRPr/>
          </a:p>
          <a:p>
            <a:pPr indent="-334327" lvl="0" marL="457200" rtl="0" algn="l">
              <a:spcBef>
                <a:spcPts val="0"/>
              </a:spcBef>
              <a:spcAft>
                <a:spcPts val="0"/>
              </a:spcAft>
              <a:buSzPct val="100000"/>
              <a:buChar char="●"/>
            </a:pPr>
            <a:r>
              <a:rPr lang="en" u="sng">
                <a:solidFill>
                  <a:schemeClr val="hlink"/>
                </a:solidFill>
                <a:hlinkClick r:id="rId10"/>
              </a:rPr>
              <a:t>https://www.quality-assurance-solutions.com/Triz-Inventive-Principles-17.html</a:t>
            </a:r>
            <a:endParaRPr/>
          </a:p>
          <a:p>
            <a:pPr indent="-334327" lvl="0" marL="457200" rtl="0" algn="l">
              <a:spcBef>
                <a:spcPts val="0"/>
              </a:spcBef>
              <a:spcAft>
                <a:spcPts val="0"/>
              </a:spcAft>
              <a:buSzPct val="100000"/>
              <a:buChar char="●"/>
            </a:pPr>
            <a:r>
              <a:rPr lang="en" u="sng">
                <a:solidFill>
                  <a:schemeClr val="hlink"/>
                </a:solidFill>
                <a:hlinkClick r:id="rId11"/>
              </a:rPr>
              <a:t>https://www.quality-assurance-solutions.com/TRIZ-Inventive-Principles-25.html</a:t>
            </a:r>
            <a:r>
              <a:rPr lang="en"/>
              <a:t> </a:t>
            </a:r>
            <a:endParaRPr/>
          </a:p>
          <a:p>
            <a:pPr indent="-334327" lvl="0" marL="457200" rtl="0" algn="l">
              <a:spcBef>
                <a:spcPts val="0"/>
              </a:spcBef>
              <a:spcAft>
                <a:spcPts val="0"/>
              </a:spcAft>
              <a:buSzPct val="100000"/>
              <a:buChar char="●"/>
            </a:pPr>
            <a:r>
              <a:rPr lang="en" u="sng">
                <a:solidFill>
                  <a:schemeClr val="hlink"/>
                </a:solidFill>
                <a:hlinkClick r:id="rId12"/>
              </a:rPr>
              <a:t>https://www.quality-assurance-solutions.com/TRIZ-Inventive-Principles-33.html</a:t>
            </a:r>
            <a:r>
              <a:rPr lang="en"/>
              <a:t> </a:t>
            </a:r>
            <a:endParaRPr/>
          </a:p>
          <a:p>
            <a:pPr indent="-334327" lvl="0" marL="457200" rtl="0" algn="l">
              <a:spcBef>
                <a:spcPts val="0"/>
              </a:spcBef>
              <a:spcAft>
                <a:spcPts val="0"/>
              </a:spcAft>
              <a:buSzPct val="100000"/>
              <a:buChar char="●"/>
            </a:pPr>
            <a:r>
              <a:rPr lang="en" u="sng">
                <a:solidFill>
                  <a:schemeClr val="hlink"/>
                </a:solidFill>
                <a:hlinkClick r:id="rId13"/>
              </a:rPr>
              <a:t>https://www.quality-assurance-solutions.com/8D-Problem-Solving.html</a:t>
            </a:r>
            <a:r>
              <a:rPr lang="en"/>
              <a:t> </a:t>
            </a:r>
            <a:endParaRPr/>
          </a:p>
          <a:p>
            <a:pPr indent="-334327" lvl="0" marL="457200" rtl="0" algn="l">
              <a:spcBef>
                <a:spcPts val="0"/>
              </a:spcBef>
              <a:spcAft>
                <a:spcPts val="0"/>
              </a:spcAft>
              <a:buSzPct val="100000"/>
              <a:buChar char="●"/>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 quality</a:t>
            </a:r>
            <a:endParaRPr/>
          </a:p>
        </p:txBody>
      </p:sp>
      <p:sp>
        <p:nvSpPr>
          <p:cNvPr id="177" name="Google Shape;177;p32"/>
          <p:cNvSpPr txBox="1"/>
          <p:nvPr>
            <p:ph idx="1" type="body"/>
          </p:nvPr>
        </p:nvSpPr>
        <p:spPr>
          <a:xfrm>
            <a:off x="311700" y="1152475"/>
            <a:ext cx="62955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B. Change an action or an external environment (or external influence) from uniform to non-uniform</a:t>
            </a:r>
            <a:endParaRPr/>
          </a:p>
          <a:p>
            <a:pPr indent="0" lvl="0" marL="0" rtl="0" algn="l">
              <a:spcBef>
                <a:spcPts val="1200"/>
              </a:spcBef>
              <a:spcAft>
                <a:spcPts val="0"/>
              </a:spcAft>
              <a:buNone/>
            </a:pPr>
            <a:r>
              <a:rPr lang="en"/>
              <a:t>− Introduce turbulent flow around an object to alter heat transfer</a:t>
            </a:r>
            <a:endParaRPr/>
          </a:p>
          <a:p>
            <a:pPr indent="0" lvl="0" marL="0" rtl="0" algn="l">
              <a:spcBef>
                <a:spcPts val="1200"/>
              </a:spcBef>
              <a:spcAft>
                <a:spcPts val="0"/>
              </a:spcAft>
              <a:buNone/>
            </a:pPr>
            <a:r>
              <a:rPr lang="en"/>
              <a:t>Properties </a:t>
            </a:r>
            <a:endParaRPr/>
          </a:p>
          <a:p>
            <a:pPr indent="0" lvl="0" marL="0" rtl="0" algn="l">
              <a:spcBef>
                <a:spcPts val="1200"/>
              </a:spcBef>
              <a:spcAft>
                <a:spcPts val="0"/>
              </a:spcAft>
              <a:buNone/>
            </a:pPr>
            <a:r>
              <a:rPr lang="en"/>
              <a:t>− Strobe lighting</a:t>
            </a:r>
            <a:endParaRPr/>
          </a:p>
          <a:p>
            <a:pPr indent="0" lvl="0" marL="0" rtl="0" algn="l">
              <a:spcBef>
                <a:spcPts val="1200"/>
              </a:spcBef>
              <a:spcAft>
                <a:spcPts val="0"/>
              </a:spcAft>
              <a:buNone/>
            </a:pPr>
            <a:r>
              <a:rPr lang="en"/>
              <a:t>− Take account of extremes of weather conditions when designing</a:t>
            </a:r>
            <a:endParaRPr/>
          </a:p>
          <a:p>
            <a:pPr indent="0" lvl="0" marL="0" rtl="0" algn="l">
              <a:spcBef>
                <a:spcPts val="1200"/>
              </a:spcBef>
              <a:spcAft>
                <a:spcPts val="0"/>
              </a:spcAft>
              <a:buNone/>
            </a:pPr>
            <a:r>
              <a:rPr lang="en"/>
              <a:t>outdoor systems</a:t>
            </a:r>
            <a:endParaRPr/>
          </a:p>
          <a:p>
            <a:pPr indent="0" lvl="0" marL="0" rtl="0" algn="l">
              <a:spcBef>
                <a:spcPts val="1200"/>
              </a:spcBef>
              <a:spcAft>
                <a:spcPts val="1200"/>
              </a:spcAft>
              <a:buNone/>
            </a:pPr>
            <a:r>
              <a:rPr lang="en"/>
              <a:t>− Use a gradient instead of constant temperature, density, or pressure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 quality</a:t>
            </a:r>
            <a:endParaRPr/>
          </a:p>
        </p:txBody>
      </p:sp>
      <p:sp>
        <p:nvSpPr>
          <p:cNvPr id="183" name="Google Shape;183;p33"/>
          <p:cNvSpPr txBox="1"/>
          <p:nvPr>
            <p:ph idx="1" type="body"/>
          </p:nvPr>
        </p:nvSpPr>
        <p:spPr>
          <a:xfrm>
            <a:off x="311700" y="1152475"/>
            <a:ext cx="62955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 Make each part of an object function in conditions most suitable for its</a:t>
            </a:r>
            <a:endParaRPr/>
          </a:p>
          <a:p>
            <a:pPr indent="0" lvl="0" marL="0" rtl="0" algn="l">
              <a:spcBef>
                <a:spcPts val="1200"/>
              </a:spcBef>
              <a:spcAft>
                <a:spcPts val="0"/>
              </a:spcAft>
              <a:buNone/>
            </a:pPr>
            <a:r>
              <a:rPr lang="en"/>
              <a:t>operation</a:t>
            </a:r>
            <a:endParaRPr/>
          </a:p>
          <a:p>
            <a:pPr indent="0" lvl="0" marL="0" rtl="0" algn="l">
              <a:spcBef>
                <a:spcPts val="1200"/>
              </a:spcBef>
              <a:spcAft>
                <a:spcPts val="0"/>
              </a:spcAft>
              <a:buNone/>
            </a:pPr>
            <a:r>
              <a:rPr lang="en"/>
              <a:t>− Freezer compartment in refrigerator</a:t>
            </a:r>
            <a:endParaRPr/>
          </a:p>
          <a:p>
            <a:pPr indent="0" lvl="0" marL="0" rtl="0" algn="l">
              <a:spcBef>
                <a:spcPts val="1200"/>
              </a:spcBef>
              <a:spcAft>
                <a:spcPts val="0"/>
              </a:spcAft>
              <a:buNone/>
            </a:pPr>
            <a:r>
              <a:rPr lang="en"/>
              <a:t>− Different zones in the combustion system of an engine</a:t>
            </a:r>
            <a:endParaRPr/>
          </a:p>
          <a:p>
            <a:pPr indent="0" lvl="0" marL="0" rtl="0" algn="l">
              <a:spcBef>
                <a:spcPts val="1200"/>
              </a:spcBef>
              <a:spcAft>
                <a:spcPts val="0"/>
              </a:spcAft>
              <a:buNone/>
            </a:pPr>
            <a:r>
              <a:rPr lang="en"/>
              <a:t>− Night-time adjustment on a rear-view mirror</a:t>
            </a:r>
            <a:endParaRPr/>
          </a:p>
          <a:p>
            <a:pPr indent="0" lvl="0" marL="0" rtl="0" algn="l">
              <a:spcBef>
                <a:spcPts val="1200"/>
              </a:spcBef>
              <a:spcAft>
                <a:spcPts val="0"/>
              </a:spcAft>
              <a:buNone/>
            </a:pPr>
            <a:r>
              <a:rPr lang="en"/>
              <a:t>− Lunch box with special compartments for hot and cold solid foods and</a:t>
            </a:r>
            <a:endParaRPr/>
          </a:p>
          <a:p>
            <a:pPr indent="0" lvl="0" marL="0" rtl="0" algn="l">
              <a:spcBef>
                <a:spcPts val="1200"/>
              </a:spcBef>
              <a:spcAft>
                <a:spcPts val="1200"/>
              </a:spcAft>
              <a:buNone/>
            </a:pPr>
            <a:r>
              <a:rPr lang="en"/>
              <a:t>for liquids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 quality</a:t>
            </a:r>
            <a:endParaRPr/>
          </a:p>
        </p:txBody>
      </p:sp>
      <p:sp>
        <p:nvSpPr>
          <p:cNvPr id="189" name="Google Shape;189;p34"/>
          <p:cNvSpPr txBox="1"/>
          <p:nvPr>
            <p:ph idx="1" type="body"/>
          </p:nvPr>
        </p:nvSpPr>
        <p:spPr>
          <a:xfrm>
            <a:off x="311700" y="1152475"/>
            <a:ext cx="6295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 Make each part of an object fulfil a different and/or complementary useful function</a:t>
            </a:r>
            <a:endParaRPr/>
          </a:p>
          <a:p>
            <a:pPr indent="0" lvl="0" marL="0" rtl="0" algn="l">
              <a:spcBef>
                <a:spcPts val="1200"/>
              </a:spcBef>
              <a:spcAft>
                <a:spcPts val="0"/>
              </a:spcAft>
              <a:buNone/>
            </a:pPr>
            <a:r>
              <a:rPr lang="en"/>
              <a:t>− Swiss-Army knife</a:t>
            </a:r>
            <a:endParaRPr/>
          </a:p>
          <a:p>
            <a:pPr indent="0" lvl="0" marL="0" rtl="0" algn="l">
              <a:spcBef>
                <a:spcPts val="1200"/>
              </a:spcBef>
              <a:spcAft>
                <a:spcPts val="0"/>
              </a:spcAft>
              <a:buNone/>
            </a:pPr>
            <a:r>
              <a:rPr lang="en"/>
              <a:t>− Combined can and bottle opener</a:t>
            </a:r>
            <a:endParaRPr/>
          </a:p>
          <a:p>
            <a:pPr indent="0" lvl="0" marL="0" rtl="0" algn="l">
              <a:spcBef>
                <a:spcPts val="1200"/>
              </a:spcBef>
              <a:spcAft>
                <a:spcPts val="0"/>
              </a:spcAft>
              <a:buNone/>
            </a:pPr>
            <a:r>
              <a:rPr lang="en"/>
              <a:t>− Sharp and blunt end of a drawing pin</a:t>
            </a:r>
            <a:endParaRPr/>
          </a:p>
          <a:p>
            <a:pPr indent="0" lvl="0" marL="0" rtl="0" algn="l">
              <a:spcBef>
                <a:spcPts val="1200"/>
              </a:spcBef>
              <a:spcAft>
                <a:spcPts val="0"/>
              </a:spcAft>
              <a:buNone/>
            </a:pPr>
            <a:r>
              <a:rPr lang="en"/>
              <a:t>− Rubber on the end of a pencil</a:t>
            </a:r>
            <a:endParaRPr/>
          </a:p>
          <a:p>
            <a:pPr indent="0" lvl="0" marL="0" rtl="0" algn="l">
              <a:spcBef>
                <a:spcPts val="1200"/>
              </a:spcBef>
              <a:spcAft>
                <a:spcPts val="1200"/>
              </a:spcAft>
              <a:buNone/>
            </a:pPr>
            <a:r>
              <a:rPr lang="en"/>
              <a:t>− Hammer with nail puller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5"/>
          <p:cNvPicPr preferRelativeResize="0"/>
          <p:nvPr/>
        </p:nvPicPr>
        <p:blipFill>
          <a:blip r:embed="rId3">
            <a:alphaModFix/>
          </a:blip>
          <a:stretch>
            <a:fillRect/>
          </a:stretch>
        </p:blipFill>
        <p:spPr>
          <a:xfrm>
            <a:off x="7666775" y="0"/>
            <a:ext cx="1477225" cy="1420725"/>
          </a:xfrm>
          <a:prstGeom prst="rect">
            <a:avLst/>
          </a:prstGeom>
          <a:noFill/>
          <a:ln>
            <a:noFill/>
          </a:ln>
        </p:spPr>
      </p:pic>
      <p:sp>
        <p:nvSpPr>
          <p:cNvPr id="195" name="Google Shape;195;p35"/>
          <p:cNvSpPr txBox="1"/>
          <p:nvPr>
            <p:ph type="title"/>
          </p:nvPr>
        </p:nvSpPr>
        <p:spPr>
          <a:xfrm>
            <a:off x="3115425" y="445025"/>
            <a:ext cx="5716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Asymmetry</a:t>
            </a:r>
            <a:endParaRPr/>
          </a:p>
        </p:txBody>
      </p:sp>
      <p:sp>
        <p:nvSpPr>
          <p:cNvPr id="196" name="Google Shape;196;p35"/>
          <p:cNvSpPr txBox="1"/>
          <p:nvPr>
            <p:ph idx="1" type="body"/>
          </p:nvPr>
        </p:nvSpPr>
        <p:spPr>
          <a:xfrm>
            <a:off x="2550375" y="1152475"/>
            <a:ext cx="4882800" cy="2122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Symmetric solutions might be more appealing to the human eye, but occasionally asymmetric solutions might provide better functionality. </a:t>
            </a:r>
            <a:endParaRPr/>
          </a:p>
          <a:p>
            <a:pPr indent="0" lvl="0" marL="0" rtl="0" algn="l">
              <a:spcBef>
                <a:spcPts val="1200"/>
              </a:spcBef>
              <a:spcAft>
                <a:spcPts val="1200"/>
              </a:spcAft>
              <a:buNone/>
            </a:pPr>
            <a:r>
              <a:rPr lang="en"/>
              <a:t>This Logitech TrackMan Wheel Mouse with an asymmetric, right-handed design mouse is better suited to be used by a right-handed person but is almost unusable for a left-handed person.</a:t>
            </a:r>
            <a:endParaRPr/>
          </a:p>
        </p:txBody>
      </p:sp>
      <p:pic>
        <p:nvPicPr>
          <p:cNvPr id="197" name="Google Shape;197;p35"/>
          <p:cNvPicPr preferRelativeResize="0"/>
          <p:nvPr/>
        </p:nvPicPr>
        <p:blipFill>
          <a:blip r:embed="rId4">
            <a:alphaModFix/>
          </a:blip>
          <a:stretch>
            <a:fillRect/>
          </a:stretch>
        </p:blipFill>
        <p:spPr>
          <a:xfrm>
            <a:off x="7398871" y="2847527"/>
            <a:ext cx="1745129" cy="2122800"/>
          </a:xfrm>
          <a:prstGeom prst="rect">
            <a:avLst/>
          </a:prstGeom>
          <a:noFill/>
          <a:ln>
            <a:noFill/>
          </a:ln>
        </p:spPr>
      </p:pic>
      <p:pic>
        <p:nvPicPr>
          <p:cNvPr id="198" name="Google Shape;198;p35"/>
          <p:cNvPicPr preferRelativeResize="0"/>
          <p:nvPr/>
        </p:nvPicPr>
        <p:blipFill>
          <a:blip r:embed="rId5">
            <a:alphaModFix/>
          </a:blip>
          <a:stretch>
            <a:fillRect/>
          </a:stretch>
        </p:blipFill>
        <p:spPr>
          <a:xfrm>
            <a:off x="0" y="0"/>
            <a:ext cx="2152650" cy="3324225"/>
          </a:xfrm>
          <a:prstGeom prst="rect">
            <a:avLst/>
          </a:prstGeom>
          <a:noFill/>
          <a:ln>
            <a:noFill/>
          </a:ln>
        </p:spPr>
      </p:pic>
      <p:pic>
        <p:nvPicPr>
          <p:cNvPr id="199" name="Google Shape;199;p35"/>
          <p:cNvPicPr preferRelativeResize="0"/>
          <p:nvPr/>
        </p:nvPicPr>
        <p:blipFill>
          <a:blip r:embed="rId6">
            <a:alphaModFix/>
          </a:blip>
          <a:stretch>
            <a:fillRect/>
          </a:stretch>
        </p:blipFill>
        <p:spPr>
          <a:xfrm>
            <a:off x="0" y="3319847"/>
            <a:ext cx="2152650" cy="182365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Asymmetry</a:t>
            </a:r>
            <a:endParaRPr/>
          </a:p>
        </p:txBody>
      </p:sp>
      <p:sp>
        <p:nvSpPr>
          <p:cNvPr id="205" name="Google Shape;20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None/>
            </a:pPr>
            <a:r>
              <a:rPr lang="en"/>
              <a:t>A. Change the shape or properties of an object from symmetrical to asymmetrical</a:t>
            </a:r>
            <a:endParaRPr/>
          </a:p>
          <a:p>
            <a:pPr indent="0" lvl="0" marL="0" rtl="0" algn="l">
              <a:lnSpc>
                <a:spcPct val="115000"/>
              </a:lnSpc>
              <a:spcBef>
                <a:spcPts val="0"/>
              </a:spcBef>
              <a:spcAft>
                <a:spcPts val="0"/>
              </a:spcAft>
              <a:buNone/>
            </a:pPr>
            <a:r>
              <a:rPr lang="en"/>
              <a:t>− Asymmetrical funnel allows higher flow-rate than normal funnel</a:t>
            </a:r>
            <a:endParaRPr/>
          </a:p>
          <a:p>
            <a:pPr indent="0" lvl="0" marL="0" rtl="0" algn="l">
              <a:lnSpc>
                <a:spcPct val="115000"/>
              </a:lnSpc>
              <a:spcBef>
                <a:spcPts val="0"/>
              </a:spcBef>
              <a:spcAft>
                <a:spcPts val="0"/>
              </a:spcAft>
              <a:buNone/>
            </a:pPr>
            <a:r>
              <a:rPr lang="en"/>
              <a:t>− Put a flat spot on a cylindrical shaft to attach a locking feature</a:t>
            </a:r>
            <a:endParaRPr/>
          </a:p>
          <a:p>
            <a:pPr indent="0" lvl="0" marL="0" rtl="0" algn="l">
              <a:lnSpc>
                <a:spcPct val="115000"/>
              </a:lnSpc>
              <a:spcBef>
                <a:spcPts val="0"/>
              </a:spcBef>
              <a:spcAft>
                <a:spcPts val="0"/>
              </a:spcAft>
              <a:buNone/>
            </a:pPr>
            <a:r>
              <a:rPr lang="en"/>
              <a:t>− Oval and complex shaped O-rings</a:t>
            </a:r>
            <a:endParaRPr/>
          </a:p>
          <a:p>
            <a:pPr indent="0" lvl="0" marL="0" rtl="0" algn="l">
              <a:lnSpc>
                <a:spcPct val="115000"/>
              </a:lnSpc>
              <a:spcBef>
                <a:spcPts val="0"/>
              </a:spcBef>
              <a:spcAft>
                <a:spcPts val="0"/>
              </a:spcAft>
              <a:buNone/>
            </a:pPr>
            <a:r>
              <a:rPr lang="en"/>
              <a:t>− Coated glass or paper</a:t>
            </a:r>
            <a:endParaRPr/>
          </a:p>
          <a:p>
            <a:pPr indent="0" lvl="0" marL="0" rtl="0" algn="l">
              <a:lnSpc>
                <a:spcPct val="115000"/>
              </a:lnSpc>
              <a:spcBef>
                <a:spcPts val="0"/>
              </a:spcBef>
              <a:spcAft>
                <a:spcPts val="0"/>
              </a:spcAft>
              <a:buNone/>
            </a:pPr>
            <a:r>
              <a:rPr lang="en"/>
              <a:t>− Electric Plug</a:t>
            </a:r>
            <a:endParaRPr/>
          </a:p>
          <a:p>
            <a:pPr indent="0" lvl="0" marL="0" rtl="0" algn="l">
              <a:lnSpc>
                <a:spcPct val="115000"/>
              </a:lnSpc>
              <a:spcBef>
                <a:spcPts val="0"/>
              </a:spcBef>
              <a:spcAft>
                <a:spcPts val="0"/>
              </a:spcAft>
              <a:buNone/>
            </a:pPr>
            <a:r>
              <a:rPr lang="en"/>
              <a:t>− Introduction of angled or scarfed geometry features on component edges</a:t>
            </a:r>
            <a:endParaRPr/>
          </a:p>
          <a:p>
            <a:pPr indent="0" lvl="0" marL="0" rtl="0" algn="l">
              <a:lnSpc>
                <a:spcPct val="115000"/>
              </a:lnSpc>
              <a:spcBef>
                <a:spcPts val="0"/>
              </a:spcBef>
              <a:spcAft>
                <a:spcPts val="0"/>
              </a:spcAft>
              <a:buNone/>
            </a:pPr>
            <a:r>
              <a:rPr lang="en"/>
              <a:t>− Cutaway on a guitar improves access to high notes</a:t>
            </a:r>
            <a:endParaRPr/>
          </a:p>
          <a:p>
            <a:pPr indent="0" lvl="0" marL="0" rtl="0" algn="l">
              <a:lnSpc>
                <a:spcPct val="115000"/>
              </a:lnSpc>
              <a:spcBef>
                <a:spcPts val="0"/>
              </a:spcBef>
              <a:spcAft>
                <a:spcPts val="0"/>
              </a:spcAft>
              <a:buNone/>
            </a:pPr>
            <a:r>
              <a:rPr lang="en"/>
              <a:t>− Spout of a jug</a:t>
            </a:r>
            <a:endParaRPr/>
          </a:p>
          <a:p>
            <a:pPr indent="0" lvl="0" marL="0" rtl="0" algn="l">
              <a:lnSpc>
                <a:spcPct val="115000"/>
              </a:lnSpc>
              <a:spcBef>
                <a:spcPts val="0"/>
              </a:spcBef>
              <a:spcAft>
                <a:spcPts val="0"/>
              </a:spcAft>
              <a:buNone/>
            </a:pPr>
            <a:r>
              <a:rPr lang="en"/>
              <a:t>− Cam</a:t>
            </a:r>
            <a:endParaRPr/>
          </a:p>
          <a:p>
            <a:pPr indent="0" lvl="0" marL="0" rtl="0" algn="l">
              <a:lnSpc>
                <a:spcPct val="115000"/>
              </a:lnSpc>
              <a:spcBef>
                <a:spcPts val="0"/>
              </a:spcBef>
              <a:spcAft>
                <a:spcPts val="0"/>
              </a:spcAft>
              <a:buNone/>
            </a:pPr>
            <a:r>
              <a:rPr lang="en"/>
              <a:t>− Ratchet</a:t>
            </a:r>
            <a:endParaRPr/>
          </a:p>
          <a:p>
            <a:pPr indent="0" lvl="0" marL="0" rtl="0" algn="l">
              <a:lnSpc>
                <a:spcPct val="115000"/>
              </a:lnSpc>
              <a:spcBef>
                <a:spcPts val="0"/>
              </a:spcBef>
              <a:spcAft>
                <a:spcPts val="0"/>
              </a:spcAft>
              <a:buNone/>
            </a:pPr>
            <a:r>
              <a:rPr lang="en"/>
              <a:t>− Aerofoil – asymmetry generates lift</a:t>
            </a:r>
            <a:endParaRPr/>
          </a:p>
          <a:p>
            <a:pPr indent="0" lvl="0" marL="0" rtl="0" algn="l">
              <a:lnSpc>
                <a:spcPct val="115000"/>
              </a:lnSpc>
              <a:spcBef>
                <a:spcPts val="0"/>
              </a:spcBef>
              <a:spcAft>
                <a:spcPts val="0"/>
              </a:spcAft>
              <a:buNone/>
            </a:pPr>
            <a:r>
              <a:rPr lang="en"/>
              <a:t>− Eccentric drive</a:t>
            </a:r>
            <a:endParaRPr/>
          </a:p>
          <a:p>
            <a:pPr indent="0" lvl="0" marL="0" rtl="0" algn="l">
              <a:lnSpc>
                <a:spcPct val="115000"/>
              </a:lnSpc>
              <a:spcBef>
                <a:spcPts val="0"/>
              </a:spcBef>
              <a:spcAft>
                <a:spcPts val="0"/>
              </a:spcAft>
              <a:buNone/>
            </a:pPr>
            <a:r>
              <a:rPr lang="en"/>
              <a:t>− Keys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227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Asymmetry</a:t>
            </a:r>
            <a:endParaRPr/>
          </a:p>
        </p:txBody>
      </p:sp>
      <p:sp>
        <p:nvSpPr>
          <p:cNvPr id="211" name="Google Shape;211;p37"/>
          <p:cNvSpPr txBox="1"/>
          <p:nvPr>
            <p:ph idx="1" type="body"/>
          </p:nvPr>
        </p:nvSpPr>
        <p:spPr>
          <a:xfrm>
            <a:off x="311700" y="800375"/>
            <a:ext cx="8520600" cy="41265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en"/>
              <a:t>B. Change the shape of an object to suit external asymmetries</a:t>
            </a:r>
            <a:endParaRPr/>
          </a:p>
          <a:p>
            <a:pPr indent="0" lvl="0" marL="0" rtl="0" algn="l">
              <a:lnSpc>
                <a:spcPct val="115000"/>
              </a:lnSpc>
              <a:spcBef>
                <a:spcPts val="0"/>
              </a:spcBef>
              <a:spcAft>
                <a:spcPts val="0"/>
              </a:spcAft>
              <a:buNone/>
            </a:pPr>
            <a:r>
              <a:rPr lang="en"/>
              <a:t>(e.g. ergonomic features)</a:t>
            </a:r>
            <a:endParaRPr/>
          </a:p>
          <a:p>
            <a:pPr indent="0" lvl="0" marL="0" rtl="0" algn="l">
              <a:lnSpc>
                <a:spcPct val="115000"/>
              </a:lnSpc>
              <a:spcBef>
                <a:spcPts val="0"/>
              </a:spcBef>
              <a:spcAft>
                <a:spcPts val="0"/>
              </a:spcAft>
              <a:buNone/>
            </a:pPr>
            <a:r>
              <a:rPr lang="en"/>
              <a:t>− Human-shaped seating, etc</a:t>
            </a:r>
            <a:endParaRPr/>
          </a:p>
          <a:p>
            <a:pPr indent="0" lvl="0" marL="0" rtl="0" algn="l">
              <a:lnSpc>
                <a:spcPct val="115000"/>
              </a:lnSpc>
              <a:spcBef>
                <a:spcPts val="0"/>
              </a:spcBef>
              <a:spcAft>
                <a:spcPts val="0"/>
              </a:spcAft>
              <a:buNone/>
            </a:pPr>
            <a:r>
              <a:rPr lang="en"/>
              <a:t>− Design for left and right handed users</a:t>
            </a:r>
            <a:endParaRPr/>
          </a:p>
          <a:p>
            <a:pPr indent="0" lvl="0" marL="0" rtl="0" algn="l">
              <a:lnSpc>
                <a:spcPct val="115000"/>
              </a:lnSpc>
              <a:spcBef>
                <a:spcPts val="0"/>
              </a:spcBef>
              <a:spcAft>
                <a:spcPts val="0"/>
              </a:spcAft>
              <a:buNone/>
            </a:pPr>
            <a:r>
              <a:rPr lang="en"/>
              <a:t>− Finger and thumb grip features on objects</a:t>
            </a:r>
            <a:endParaRPr/>
          </a:p>
          <a:p>
            <a:pPr indent="0" lvl="0" marL="0" rtl="0" algn="l">
              <a:lnSpc>
                <a:spcPct val="115000"/>
              </a:lnSpc>
              <a:spcBef>
                <a:spcPts val="0"/>
              </a:spcBef>
              <a:spcAft>
                <a:spcPts val="0"/>
              </a:spcAft>
              <a:buNone/>
            </a:pPr>
            <a:r>
              <a:rPr lang="en"/>
              <a:t>− Spectacles</a:t>
            </a:r>
            <a:endParaRPr/>
          </a:p>
          <a:p>
            <a:pPr indent="0" lvl="0" marL="0" rtl="0" algn="l">
              <a:lnSpc>
                <a:spcPct val="115000"/>
              </a:lnSpc>
              <a:spcBef>
                <a:spcPts val="0"/>
              </a:spcBef>
              <a:spcAft>
                <a:spcPts val="0"/>
              </a:spcAft>
              <a:buNone/>
            </a:pPr>
            <a:r>
              <a:rPr lang="en"/>
              <a:t>− Car steering system compensates for camber in road</a:t>
            </a:r>
            <a:endParaRPr/>
          </a:p>
          <a:p>
            <a:pPr indent="0" lvl="0" marL="0" rtl="0" algn="l">
              <a:lnSpc>
                <a:spcPct val="115000"/>
              </a:lnSpc>
              <a:spcBef>
                <a:spcPts val="0"/>
              </a:spcBef>
              <a:spcAft>
                <a:spcPts val="0"/>
              </a:spcAft>
              <a:buNone/>
            </a:pPr>
            <a:r>
              <a:rPr lang="en"/>
              <a:t>− Wing design compensated for asymmetric flow produced by propeller</a:t>
            </a:r>
            <a:endParaRPr/>
          </a:p>
          <a:p>
            <a:pPr indent="0" lvl="0" marL="0" rtl="0" algn="l">
              <a:lnSpc>
                <a:spcPct val="115000"/>
              </a:lnSpc>
              <a:spcBef>
                <a:spcPts val="0"/>
              </a:spcBef>
              <a:spcAft>
                <a:spcPts val="0"/>
              </a:spcAft>
              <a:buNone/>
            </a:pPr>
            <a:r>
              <a:rPr lang="en"/>
              <a:t>− Turbomachinery design for boundary layer flows (‘end-bend’)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C. If an object is asymmetrical, increase its degree of asymmetry</a:t>
            </a:r>
            <a:endParaRPr/>
          </a:p>
          <a:p>
            <a:pPr indent="0" lvl="0" marL="0" rtl="0" algn="l">
              <a:lnSpc>
                <a:spcPct val="115000"/>
              </a:lnSpc>
              <a:spcBef>
                <a:spcPts val="0"/>
              </a:spcBef>
              <a:spcAft>
                <a:spcPts val="0"/>
              </a:spcAft>
              <a:buNone/>
            </a:pPr>
            <a:r>
              <a:rPr lang="en"/>
              <a:t>− Use of variable control surfaces to alter lift properties of an aircraft wing</a:t>
            </a:r>
            <a:endParaRPr/>
          </a:p>
          <a:p>
            <a:pPr indent="0" lvl="0" marL="0" rtl="0" algn="l">
              <a:lnSpc>
                <a:spcPct val="115000"/>
              </a:lnSpc>
              <a:spcBef>
                <a:spcPts val="0"/>
              </a:spcBef>
              <a:spcAft>
                <a:spcPts val="0"/>
              </a:spcAft>
              <a:buNone/>
            </a:pPr>
            <a:r>
              <a:rPr lang="en"/>
              <a:t>− Special connectors with complex shape/pin configurations to ensure</a:t>
            </a:r>
            <a:endParaRPr/>
          </a:p>
          <a:p>
            <a:pPr indent="0" lvl="0" marL="0" rtl="0" algn="l">
              <a:lnSpc>
                <a:spcPct val="115000"/>
              </a:lnSpc>
              <a:spcBef>
                <a:spcPts val="0"/>
              </a:spcBef>
              <a:spcAft>
                <a:spcPts val="0"/>
              </a:spcAft>
              <a:buNone/>
            </a:pPr>
            <a:r>
              <a:rPr lang="en"/>
              <a:t>correct assembly</a:t>
            </a:r>
            <a:endParaRPr/>
          </a:p>
          <a:p>
            <a:pPr indent="0" lvl="0" marL="0" rtl="0" algn="l">
              <a:lnSpc>
                <a:spcPct val="115000"/>
              </a:lnSpc>
              <a:spcBef>
                <a:spcPts val="0"/>
              </a:spcBef>
              <a:spcAft>
                <a:spcPts val="0"/>
              </a:spcAft>
              <a:buNone/>
            </a:pPr>
            <a:r>
              <a:rPr lang="en"/>
              <a:t>− Introduction of several different measurement scales on a ruler</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8"/>
          <p:cNvPicPr preferRelativeResize="0"/>
          <p:nvPr/>
        </p:nvPicPr>
        <p:blipFill>
          <a:blip r:embed="rId3">
            <a:alphaModFix/>
          </a:blip>
          <a:stretch>
            <a:fillRect/>
          </a:stretch>
        </p:blipFill>
        <p:spPr>
          <a:xfrm>
            <a:off x="7515225" y="0"/>
            <a:ext cx="1628775" cy="1704975"/>
          </a:xfrm>
          <a:prstGeom prst="rect">
            <a:avLst/>
          </a:prstGeom>
          <a:noFill/>
          <a:ln>
            <a:noFill/>
          </a:ln>
        </p:spPr>
      </p:pic>
      <p:sp>
        <p:nvSpPr>
          <p:cNvPr id="217" name="Google Shape;217;p38"/>
          <p:cNvSpPr txBox="1"/>
          <p:nvPr>
            <p:ph type="title"/>
          </p:nvPr>
        </p:nvSpPr>
        <p:spPr>
          <a:xfrm>
            <a:off x="2970550" y="445025"/>
            <a:ext cx="586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Merging</a:t>
            </a:r>
            <a:endParaRPr/>
          </a:p>
        </p:txBody>
      </p:sp>
      <p:sp>
        <p:nvSpPr>
          <p:cNvPr id="218" name="Google Shape;218;p38"/>
          <p:cNvSpPr txBox="1"/>
          <p:nvPr>
            <p:ph idx="1" type="body"/>
          </p:nvPr>
        </p:nvSpPr>
        <p:spPr>
          <a:xfrm>
            <a:off x="2043325" y="1582175"/>
            <a:ext cx="58617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The principle of merging or combining means bringing together things which happen at the same time or in the same place. For example, when designing QMS, several tools can be combined into a powerful method. An element of the QMS is corrective action.</a:t>
            </a:r>
            <a:endParaRPr/>
          </a:p>
          <a:p>
            <a:pPr indent="0" lvl="0" marL="0" rtl="0" algn="l">
              <a:spcBef>
                <a:spcPts val="1200"/>
              </a:spcBef>
              <a:spcAft>
                <a:spcPts val="0"/>
              </a:spcAft>
              <a:buNone/>
            </a:pPr>
            <a:r>
              <a:rPr lang="en"/>
              <a:t>use the Pareto analysis to separate vital problems from the trivial many.</a:t>
            </a:r>
            <a:endParaRPr/>
          </a:p>
          <a:p>
            <a:pPr indent="0" lvl="0" marL="0" rtl="0" algn="l">
              <a:spcBef>
                <a:spcPts val="1200"/>
              </a:spcBef>
              <a:spcAft>
                <a:spcPts val="0"/>
              </a:spcAft>
              <a:buNone/>
            </a:pPr>
            <a:r>
              <a:rPr lang="en"/>
              <a:t>8D and 4M finds the root causes of a certain problem</a:t>
            </a:r>
            <a:endParaRPr/>
          </a:p>
          <a:p>
            <a:pPr indent="0" lvl="0" marL="0" rtl="0" algn="l">
              <a:spcBef>
                <a:spcPts val="1200"/>
              </a:spcBef>
              <a:spcAft>
                <a:spcPts val="1200"/>
              </a:spcAft>
              <a:buNone/>
            </a:pPr>
            <a:r>
              <a:rPr lang="en"/>
              <a:t>Use a tree diagram to define the corrective actions and the corresponding resources needed to implement these corrective actions.</a:t>
            </a:r>
            <a:endParaRPr/>
          </a:p>
        </p:txBody>
      </p:sp>
      <p:pic>
        <p:nvPicPr>
          <p:cNvPr id="219" name="Google Shape;219;p38"/>
          <p:cNvPicPr preferRelativeResize="0"/>
          <p:nvPr/>
        </p:nvPicPr>
        <p:blipFill>
          <a:blip r:embed="rId4">
            <a:alphaModFix/>
          </a:blip>
          <a:stretch>
            <a:fillRect/>
          </a:stretch>
        </p:blipFill>
        <p:spPr>
          <a:xfrm>
            <a:off x="0" y="0"/>
            <a:ext cx="1859900" cy="2855100"/>
          </a:xfrm>
          <a:prstGeom prst="rect">
            <a:avLst/>
          </a:prstGeom>
          <a:noFill/>
          <a:ln>
            <a:noFill/>
          </a:ln>
        </p:spPr>
      </p:pic>
      <p:pic>
        <p:nvPicPr>
          <p:cNvPr id="220" name="Google Shape;220;p38"/>
          <p:cNvPicPr preferRelativeResize="0"/>
          <p:nvPr/>
        </p:nvPicPr>
        <p:blipFill>
          <a:blip r:embed="rId5">
            <a:alphaModFix/>
          </a:blip>
          <a:stretch>
            <a:fillRect/>
          </a:stretch>
        </p:blipFill>
        <p:spPr>
          <a:xfrm>
            <a:off x="0" y="2855099"/>
            <a:ext cx="1859900" cy="21434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Merging</a:t>
            </a:r>
            <a:endParaRPr/>
          </a:p>
        </p:txBody>
      </p:sp>
      <p:sp>
        <p:nvSpPr>
          <p:cNvPr id="226" name="Google Shape;22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A. Bring closer together (or merge) identical or similar objects or operations in space</a:t>
            </a:r>
            <a:endParaRPr/>
          </a:p>
          <a:p>
            <a:pPr indent="0" lvl="0" marL="0" rtl="0" algn="l">
              <a:spcBef>
                <a:spcPts val="1200"/>
              </a:spcBef>
              <a:spcAft>
                <a:spcPts val="0"/>
              </a:spcAft>
              <a:buNone/>
            </a:pPr>
            <a:r>
              <a:rPr lang="en"/>
              <a:t>− Automatic rifle / machine gun</a:t>
            </a:r>
            <a:endParaRPr/>
          </a:p>
          <a:p>
            <a:pPr indent="0" lvl="0" marL="0" rtl="0" algn="l">
              <a:spcBef>
                <a:spcPts val="1200"/>
              </a:spcBef>
              <a:spcAft>
                <a:spcPts val="0"/>
              </a:spcAft>
              <a:buNone/>
            </a:pPr>
            <a:r>
              <a:rPr lang="en"/>
              <a:t>− Multi-colour ink cartridges</a:t>
            </a:r>
            <a:endParaRPr/>
          </a:p>
          <a:p>
            <a:pPr indent="0" lvl="0" marL="0" rtl="0" algn="l">
              <a:spcBef>
                <a:spcPts val="1200"/>
              </a:spcBef>
              <a:spcAft>
                <a:spcPts val="0"/>
              </a:spcAft>
              <a:buNone/>
            </a:pPr>
            <a:r>
              <a:rPr lang="en"/>
              <a:t>− Multi-blade razors</a:t>
            </a:r>
            <a:endParaRPr/>
          </a:p>
          <a:p>
            <a:pPr indent="0" lvl="0" marL="0" rtl="0" algn="l">
              <a:spcBef>
                <a:spcPts val="1200"/>
              </a:spcBef>
              <a:spcAft>
                <a:spcPts val="0"/>
              </a:spcAft>
              <a:buNone/>
            </a:pPr>
            <a:r>
              <a:rPr lang="en"/>
              <a:t>− Bi-focal lens spectacles</a:t>
            </a:r>
            <a:endParaRPr/>
          </a:p>
          <a:p>
            <a:pPr indent="0" lvl="0" marL="0" rtl="0" algn="l">
              <a:spcBef>
                <a:spcPts val="1200"/>
              </a:spcBef>
              <a:spcAft>
                <a:spcPts val="0"/>
              </a:spcAft>
              <a:buNone/>
            </a:pPr>
            <a:r>
              <a:rPr lang="en"/>
              <a:t>− Double / triple glazing</a:t>
            </a:r>
            <a:endParaRPr/>
          </a:p>
          <a:p>
            <a:pPr indent="0" lvl="0" marL="0" rtl="0" algn="l">
              <a:spcBef>
                <a:spcPts val="1200"/>
              </a:spcBef>
              <a:spcAft>
                <a:spcPts val="0"/>
              </a:spcAft>
              <a:buNone/>
            </a:pPr>
            <a:r>
              <a:rPr lang="en"/>
              <a:t>− Strips of staples</a:t>
            </a:r>
            <a:endParaRPr/>
          </a:p>
          <a:p>
            <a:pPr indent="0" lvl="0" marL="0" rtl="0" algn="l">
              <a:spcBef>
                <a:spcPts val="1200"/>
              </a:spcBef>
              <a:spcAft>
                <a:spcPts val="1200"/>
              </a:spcAft>
              <a:buNone/>
            </a:pPr>
            <a:r>
              <a:rPr lang="en"/>
              <a:t>− Catamaran / trimaran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Merging</a:t>
            </a:r>
            <a:endParaRPr/>
          </a:p>
        </p:txBody>
      </p:sp>
      <p:sp>
        <p:nvSpPr>
          <p:cNvPr id="232" name="Google Shape;23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B. Make objects or operations contiguous or parallel; bring them together in time</a:t>
            </a:r>
            <a:endParaRPr/>
          </a:p>
          <a:p>
            <a:pPr indent="0" lvl="0" marL="0" rtl="0" algn="l">
              <a:spcBef>
                <a:spcPts val="1200"/>
              </a:spcBef>
              <a:spcAft>
                <a:spcPts val="0"/>
              </a:spcAft>
              <a:buNone/>
            </a:pPr>
            <a:r>
              <a:rPr lang="en"/>
              <a:t>− Combine harvester</a:t>
            </a:r>
            <a:endParaRPr/>
          </a:p>
          <a:p>
            <a:pPr indent="0" lvl="0" marL="0" rtl="0" algn="l">
              <a:spcBef>
                <a:spcPts val="1200"/>
              </a:spcBef>
              <a:spcAft>
                <a:spcPts val="0"/>
              </a:spcAft>
              <a:buNone/>
            </a:pPr>
            <a:r>
              <a:rPr lang="en"/>
              <a:t>− Manufacture cells</a:t>
            </a:r>
            <a:endParaRPr/>
          </a:p>
          <a:p>
            <a:pPr indent="0" lvl="0" marL="0" rtl="0" algn="l">
              <a:spcBef>
                <a:spcPts val="1200"/>
              </a:spcBef>
              <a:spcAft>
                <a:spcPts val="0"/>
              </a:spcAft>
              <a:buNone/>
            </a:pPr>
            <a:r>
              <a:rPr lang="en"/>
              <a:t>− Grass collector on a lawn-mower</a:t>
            </a:r>
            <a:endParaRPr/>
          </a:p>
          <a:p>
            <a:pPr indent="0" lvl="0" marL="0" rtl="0" algn="l">
              <a:spcBef>
                <a:spcPts val="1200"/>
              </a:spcBef>
              <a:spcAft>
                <a:spcPts val="0"/>
              </a:spcAft>
              <a:buNone/>
            </a:pPr>
            <a:r>
              <a:rPr lang="en"/>
              <a:t>− Mixer taps</a:t>
            </a:r>
            <a:endParaRPr/>
          </a:p>
          <a:p>
            <a:pPr indent="0" lvl="0" marL="0" rtl="0" algn="l">
              <a:spcBef>
                <a:spcPts val="1200"/>
              </a:spcBef>
              <a:spcAft>
                <a:spcPts val="0"/>
              </a:spcAft>
              <a:buNone/>
            </a:pPr>
            <a:r>
              <a:rPr lang="en"/>
              <a:t>− Pipe-lined computer processors perform different stages in a calculation simultaneously</a:t>
            </a:r>
            <a:endParaRPr/>
          </a:p>
          <a:p>
            <a:pPr indent="0" lvl="0" marL="0" rtl="0" algn="l">
              <a:spcBef>
                <a:spcPts val="1200"/>
              </a:spcBef>
              <a:spcAft>
                <a:spcPts val="0"/>
              </a:spcAft>
              <a:buNone/>
            </a:pPr>
            <a:r>
              <a:rPr lang="en"/>
              <a:t>− Vector processors perform the same process on several sets of data in a single pass</a:t>
            </a:r>
            <a:endParaRPr/>
          </a:p>
          <a:p>
            <a:pPr indent="0" lvl="0" marL="0" rtl="0" algn="l">
              <a:spcBef>
                <a:spcPts val="1200"/>
              </a:spcBef>
              <a:spcAft>
                <a:spcPts val="1200"/>
              </a:spcAft>
              <a:buNone/>
            </a:pPr>
            <a:r>
              <a:rPr lang="en"/>
              <a:t>− Fourier analysis – integration of many sine curves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1"/>
          <p:cNvPicPr preferRelativeResize="0"/>
          <p:nvPr/>
        </p:nvPicPr>
        <p:blipFill>
          <a:blip r:embed="rId3">
            <a:alphaModFix/>
          </a:blip>
          <a:stretch>
            <a:fillRect/>
          </a:stretch>
        </p:blipFill>
        <p:spPr>
          <a:xfrm>
            <a:off x="7780800" y="0"/>
            <a:ext cx="1363200" cy="1442925"/>
          </a:xfrm>
          <a:prstGeom prst="rect">
            <a:avLst/>
          </a:prstGeom>
          <a:noFill/>
          <a:ln>
            <a:noFill/>
          </a:ln>
        </p:spPr>
      </p:pic>
      <p:sp>
        <p:nvSpPr>
          <p:cNvPr id="238" name="Google Shape;23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Universality</a:t>
            </a:r>
            <a:endParaRPr/>
          </a:p>
        </p:txBody>
      </p:sp>
      <p:sp>
        <p:nvSpPr>
          <p:cNvPr id="239" name="Google Shape;23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The inventive principle ‘Universality’ is used where objects can perform multiple functions. It is particularly useful where an object can be eliminated by having another object perform the same function.</a:t>
            </a:r>
            <a:endParaRPr/>
          </a:p>
          <a:p>
            <a:pPr indent="-342900" lvl="0" marL="457200" rtl="0" algn="l">
              <a:spcBef>
                <a:spcPts val="0"/>
              </a:spcBef>
              <a:spcAft>
                <a:spcPts val="0"/>
              </a:spcAft>
              <a:buSzPts val="1800"/>
              <a:buChar char="●"/>
            </a:pPr>
            <a:r>
              <a:rPr lang="en"/>
              <a:t>For example, when integrating ISO 9001 and ISO 14001 requirements there are a number of procedures that apply to both standards.</a:t>
            </a:r>
            <a:endParaRPr/>
          </a:p>
          <a:p>
            <a:pPr indent="0" lvl="0" marL="457200" rtl="0" algn="l">
              <a:spcBef>
                <a:spcPts val="1200"/>
              </a:spcBef>
              <a:spcAft>
                <a:spcPts val="0"/>
              </a:spcAft>
              <a:buNone/>
            </a:pPr>
            <a:r>
              <a:t/>
            </a:r>
            <a:endParaRPr/>
          </a:p>
          <a:p>
            <a:pPr indent="-317500" lvl="1" marL="914400" rtl="0" algn="l">
              <a:spcBef>
                <a:spcPts val="1200"/>
              </a:spcBef>
              <a:spcAft>
                <a:spcPts val="0"/>
              </a:spcAft>
              <a:buSzPts val="1400"/>
              <a:buChar char="○"/>
            </a:pPr>
            <a:r>
              <a:rPr lang="en"/>
              <a:t>documents and records control procedure</a:t>
            </a:r>
            <a:endParaRPr/>
          </a:p>
          <a:p>
            <a:pPr indent="-317500" lvl="1" marL="914400" rtl="0" algn="l">
              <a:spcBef>
                <a:spcPts val="0"/>
              </a:spcBef>
              <a:spcAft>
                <a:spcPts val="0"/>
              </a:spcAft>
              <a:buSzPts val="1400"/>
              <a:buChar char="○"/>
            </a:pPr>
            <a:r>
              <a:rPr lang="en"/>
              <a:t>internal audit procedure</a:t>
            </a:r>
            <a:endParaRPr/>
          </a:p>
          <a:p>
            <a:pPr indent="-317500" lvl="1" marL="914400" rtl="0" algn="l">
              <a:spcBef>
                <a:spcPts val="0"/>
              </a:spcBef>
              <a:spcAft>
                <a:spcPts val="0"/>
              </a:spcAft>
              <a:buSzPts val="1400"/>
              <a:buChar char="○"/>
            </a:pPr>
            <a:r>
              <a:rPr lang="en"/>
              <a:t>procedure to control non-conformities</a:t>
            </a:r>
            <a:endParaRPr/>
          </a:p>
          <a:p>
            <a:pPr indent="-317500" lvl="1" marL="914400" rtl="0" algn="l">
              <a:spcBef>
                <a:spcPts val="0"/>
              </a:spcBef>
              <a:spcAft>
                <a:spcPts val="0"/>
              </a:spcAft>
              <a:buSzPts val="1400"/>
              <a:buChar char="○"/>
            </a:pPr>
            <a:r>
              <a:rPr lang="en"/>
              <a:t>corrective and preventive action procedure.</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81818"/>
              <a:buChar char="●"/>
            </a:pPr>
            <a:r>
              <a:rPr lang="en" u="sng">
                <a:solidFill>
                  <a:schemeClr val="hlink"/>
                </a:solidFill>
                <a:hlinkClick r:id="rId3"/>
              </a:rPr>
              <a:t>https://slideplayer.com/slide/4712408/</a:t>
            </a:r>
            <a:r>
              <a:rPr lang="en"/>
              <a:t>   </a:t>
            </a:r>
            <a:r>
              <a:rPr lang="en" sz="2200">
                <a:solidFill>
                  <a:srgbClr val="444444"/>
                </a:solidFill>
                <a:highlight>
                  <a:srgbClr val="FFFFFF"/>
                </a:highlight>
              </a:rPr>
              <a:t>TRIZ: The Theory of Inventive Problem Solving</a:t>
            </a:r>
            <a:endParaRPr sz="2200">
              <a:solidFill>
                <a:srgbClr val="444444"/>
              </a:solidFill>
              <a:highlight>
                <a:srgbClr val="FFFFFF"/>
              </a:highlight>
            </a:endParaRPr>
          </a:p>
          <a:p>
            <a:pPr indent="-334327" lvl="0" marL="457200" rtl="0" algn="l">
              <a:spcBef>
                <a:spcPts val="0"/>
              </a:spcBef>
              <a:spcAft>
                <a:spcPts val="0"/>
              </a:spcAft>
              <a:buSzPct val="81818"/>
              <a:buChar char="●"/>
            </a:pPr>
            <a:r>
              <a:rPr lang="en" u="sng">
                <a:solidFill>
                  <a:schemeClr val="hlink"/>
                </a:solidFill>
                <a:hlinkClick r:id="rId4"/>
              </a:rPr>
              <a:t>https://slideplayer.com/slide/3960914/</a:t>
            </a:r>
            <a:r>
              <a:rPr lang="en"/>
              <a:t>   </a:t>
            </a:r>
            <a:r>
              <a:rPr lang="en" sz="2200">
                <a:solidFill>
                  <a:srgbClr val="444444"/>
                </a:solidFill>
                <a:highlight>
                  <a:srgbClr val="FFFFFF"/>
                </a:highlight>
              </a:rPr>
              <a:t>Theory of Solving Problems Inventively)</a:t>
            </a:r>
            <a:endParaRPr sz="2200">
              <a:solidFill>
                <a:srgbClr val="444444"/>
              </a:solidFill>
              <a:highlight>
                <a:srgbClr val="FFFFFF"/>
              </a:highlight>
            </a:endParaRPr>
          </a:p>
          <a:p>
            <a:pPr indent="-334327" lvl="0" marL="457200" rtl="0" algn="l">
              <a:spcBef>
                <a:spcPts val="0"/>
              </a:spcBef>
              <a:spcAft>
                <a:spcPts val="0"/>
              </a:spcAft>
              <a:buSzPct val="100000"/>
              <a:buChar char="●"/>
            </a:pPr>
            <a:r>
              <a:rPr lang="en" u="sng">
                <a:solidFill>
                  <a:schemeClr val="hlink"/>
                </a:solidFill>
                <a:hlinkClick r:id="rId5"/>
              </a:rPr>
              <a:t>https://www.ideaconnection.com/interviews/00353-Inventive-Principles-Illustrated-Part-1.html</a:t>
            </a:r>
            <a:endParaRPr/>
          </a:p>
          <a:p>
            <a:pPr indent="-334327" lvl="0" marL="457200" rtl="0" algn="l">
              <a:spcBef>
                <a:spcPts val="0"/>
              </a:spcBef>
              <a:spcAft>
                <a:spcPts val="0"/>
              </a:spcAft>
              <a:buSzPct val="100000"/>
              <a:buChar char="●"/>
            </a:pPr>
            <a:r>
              <a:rPr lang="en" u="sng">
                <a:solidFill>
                  <a:schemeClr val="hlink"/>
                </a:solidFill>
                <a:hlinkClick r:id="rId6"/>
              </a:rPr>
              <a:t>https://www.ideaconnection.com/interviews/00351-Something-that-Does-Not-Exist.html</a:t>
            </a:r>
            <a:r>
              <a:rPr lang="en"/>
              <a:t> </a:t>
            </a:r>
            <a:endParaRPr/>
          </a:p>
          <a:p>
            <a:pPr indent="-334327" lvl="0" marL="457200" rtl="0" algn="l">
              <a:spcBef>
                <a:spcPts val="0"/>
              </a:spcBef>
              <a:spcAft>
                <a:spcPts val="0"/>
              </a:spcAft>
              <a:buSzPct val="100000"/>
              <a:buChar char="●"/>
            </a:pPr>
            <a:r>
              <a:rPr lang="en" u="sng">
                <a:solidFill>
                  <a:schemeClr val="hlink"/>
                </a:solidFill>
                <a:hlinkClick r:id="rId7"/>
              </a:rPr>
              <a:t>https://www.ideaconnection.com/interviews/00350-Inventive-Problem-Solving.html</a:t>
            </a:r>
            <a:r>
              <a:rPr lang="en"/>
              <a:t> </a:t>
            </a:r>
            <a:endParaRPr/>
          </a:p>
          <a:p>
            <a:pPr indent="-334327" lvl="0" marL="457200" rtl="0" algn="l">
              <a:spcBef>
                <a:spcPts val="0"/>
              </a:spcBef>
              <a:spcAft>
                <a:spcPts val="0"/>
              </a:spcAft>
              <a:buSzPct val="100000"/>
              <a:buChar char="●"/>
            </a:pPr>
            <a:r>
              <a:rPr lang="en" u="sng">
                <a:solidFill>
                  <a:schemeClr val="hlink"/>
                </a:solidFill>
                <a:hlinkClick r:id="rId8"/>
              </a:rPr>
              <a:t>https://www.ideaconnection.com/resources/</a:t>
            </a:r>
            <a:endParaRPr/>
          </a:p>
          <a:p>
            <a:pPr indent="-334327" lvl="0" marL="457200" rtl="0" algn="l">
              <a:spcBef>
                <a:spcPts val="0"/>
              </a:spcBef>
              <a:spcAft>
                <a:spcPts val="0"/>
              </a:spcAft>
              <a:buSzPct val="100000"/>
              <a:buChar char="●"/>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2"/>
          <p:cNvPicPr preferRelativeResize="0"/>
          <p:nvPr/>
        </p:nvPicPr>
        <p:blipFill>
          <a:blip r:embed="rId3">
            <a:alphaModFix/>
          </a:blip>
          <a:stretch>
            <a:fillRect/>
          </a:stretch>
        </p:blipFill>
        <p:spPr>
          <a:xfrm>
            <a:off x="152400" y="152400"/>
            <a:ext cx="3151400" cy="4837675"/>
          </a:xfrm>
          <a:prstGeom prst="rect">
            <a:avLst/>
          </a:prstGeom>
          <a:noFill/>
          <a:ln>
            <a:noFill/>
          </a:ln>
        </p:spPr>
      </p:pic>
      <p:pic>
        <p:nvPicPr>
          <p:cNvPr id="245" name="Google Shape;245;p42"/>
          <p:cNvPicPr preferRelativeResize="0"/>
          <p:nvPr/>
        </p:nvPicPr>
        <p:blipFill>
          <a:blip r:embed="rId4">
            <a:alphaModFix/>
          </a:blip>
          <a:stretch>
            <a:fillRect/>
          </a:stretch>
        </p:blipFill>
        <p:spPr>
          <a:xfrm>
            <a:off x="3456200" y="152400"/>
            <a:ext cx="5145775" cy="3905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Universality</a:t>
            </a:r>
            <a:endParaRPr/>
          </a:p>
        </p:txBody>
      </p:sp>
      <p:sp>
        <p:nvSpPr>
          <p:cNvPr id="251" name="Google Shape;25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 Make an object perform multiple functions; eliminate the need for other parts</a:t>
            </a:r>
            <a:endParaRPr/>
          </a:p>
          <a:p>
            <a:pPr indent="0" lvl="0" marL="0" rtl="0" algn="l">
              <a:spcBef>
                <a:spcPts val="1200"/>
              </a:spcBef>
              <a:spcAft>
                <a:spcPts val="0"/>
              </a:spcAft>
              <a:buNone/>
            </a:pPr>
            <a:r>
              <a:rPr lang="en"/>
              <a:t>− Child's car safety seat converts to a pushchair</a:t>
            </a:r>
            <a:endParaRPr/>
          </a:p>
          <a:p>
            <a:pPr indent="0" lvl="0" marL="0" rtl="0" algn="l">
              <a:spcBef>
                <a:spcPts val="1200"/>
              </a:spcBef>
              <a:spcAft>
                <a:spcPts val="0"/>
              </a:spcAft>
              <a:buNone/>
            </a:pPr>
            <a:r>
              <a:rPr lang="en"/>
              <a:t>− Home entertainment centre</a:t>
            </a:r>
            <a:endParaRPr/>
          </a:p>
          <a:p>
            <a:pPr indent="0" lvl="0" marL="0" rtl="0" algn="l">
              <a:spcBef>
                <a:spcPts val="1200"/>
              </a:spcBef>
              <a:spcAft>
                <a:spcPts val="0"/>
              </a:spcAft>
              <a:buNone/>
            </a:pPr>
            <a:r>
              <a:rPr lang="en"/>
              <a:t>− Swiss Army knife</a:t>
            </a:r>
            <a:endParaRPr/>
          </a:p>
          <a:p>
            <a:pPr indent="0" lvl="0" marL="0" rtl="0" algn="l">
              <a:spcBef>
                <a:spcPts val="1200"/>
              </a:spcBef>
              <a:spcAft>
                <a:spcPts val="0"/>
              </a:spcAft>
              <a:buNone/>
            </a:pPr>
            <a:r>
              <a:rPr lang="en"/>
              <a:t>− Grill in a microwave oven</a:t>
            </a:r>
            <a:endParaRPr/>
          </a:p>
          <a:p>
            <a:pPr indent="0" lvl="0" marL="0" rtl="0" algn="l">
              <a:spcBef>
                <a:spcPts val="1200"/>
              </a:spcBef>
              <a:spcAft>
                <a:spcPts val="0"/>
              </a:spcAft>
              <a:buNone/>
            </a:pPr>
            <a:r>
              <a:rPr lang="en"/>
              <a:t>− CD used as a storage medium for multiple data types</a:t>
            </a:r>
            <a:endParaRPr/>
          </a:p>
          <a:p>
            <a:pPr indent="0" lvl="0" marL="0" rtl="0" algn="l">
              <a:spcBef>
                <a:spcPts val="1200"/>
              </a:spcBef>
              <a:spcAft>
                <a:spcPts val="0"/>
              </a:spcAft>
              <a:buNone/>
            </a:pPr>
            <a:r>
              <a:rPr lang="en"/>
              <a:t>− Cleaning strip at beginning of a cassette tape cleans tape heads</a:t>
            </a:r>
            <a:endParaRPr/>
          </a:p>
          <a:p>
            <a:pPr indent="0" lvl="0" marL="0" rtl="0" algn="l">
              <a:spcBef>
                <a:spcPts val="1200"/>
              </a:spcBef>
              <a:spcAft>
                <a:spcPts val="1200"/>
              </a:spcAft>
              <a:buNone/>
            </a:pPr>
            <a:r>
              <a:rPr lang="en"/>
              <a:t>− Cordless drill also acts as screwdriver, sander, polisher, etc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4"/>
          <p:cNvPicPr preferRelativeResize="0"/>
          <p:nvPr/>
        </p:nvPicPr>
        <p:blipFill>
          <a:blip r:embed="rId3">
            <a:alphaModFix/>
          </a:blip>
          <a:stretch>
            <a:fillRect/>
          </a:stretch>
        </p:blipFill>
        <p:spPr>
          <a:xfrm>
            <a:off x="7896725" y="0"/>
            <a:ext cx="1247275" cy="1387600"/>
          </a:xfrm>
          <a:prstGeom prst="rect">
            <a:avLst/>
          </a:prstGeom>
          <a:noFill/>
          <a:ln>
            <a:noFill/>
          </a:ln>
        </p:spPr>
      </p:pic>
      <p:sp>
        <p:nvSpPr>
          <p:cNvPr id="257" name="Google Shape;25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7. Nesting</a:t>
            </a:r>
            <a:endParaRPr/>
          </a:p>
        </p:txBody>
      </p:sp>
      <p:sp>
        <p:nvSpPr>
          <p:cNvPr id="258" name="Google Shape;258;p44"/>
          <p:cNvSpPr txBox="1"/>
          <p:nvPr>
            <p:ph idx="1" type="body"/>
          </p:nvPr>
        </p:nvSpPr>
        <p:spPr>
          <a:xfrm>
            <a:off x="311700" y="1152475"/>
            <a:ext cx="3948300" cy="38469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Nesting means putting one thing inside another.</a:t>
            </a:r>
            <a:endParaRPr/>
          </a:p>
          <a:p>
            <a:pPr indent="-317182" lvl="0" marL="457200" rtl="0" algn="l">
              <a:spcBef>
                <a:spcPts val="0"/>
              </a:spcBef>
              <a:spcAft>
                <a:spcPts val="0"/>
              </a:spcAft>
              <a:buSzPct val="100000"/>
              <a:buChar char="●"/>
            </a:pPr>
            <a:r>
              <a:t/>
            </a:r>
            <a:endParaRPr/>
          </a:p>
          <a:p>
            <a:pPr indent="-317182" lvl="0" marL="457200" rtl="0" algn="l">
              <a:spcBef>
                <a:spcPts val="0"/>
              </a:spcBef>
              <a:spcAft>
                <a:spcPts val="0"/>
              </a:spcAft>
              <a:buSzPct val="100000"/>
              <a:buChar char="●"/>
            </a:pPr>
            <a:r>
              <a:rPr lang="en"/>
              <a:t>In management systems PDCA loops are nested so that there is a strategic PDCA loop with a one-year period and operational PDCA loop with a one week/month period.</a:t>
            </a:r>
            <a:endParaRPr/>
          </a:p>
          <a:p>
            <a:pPr indent="-317182" lvl="0" marL="457200" rtl="0" algn="l">
              <a:spcBef>
                <a:spcPts val="0"/>
              </a:spcBef>
              <a:spcAft>
                <a:spcPts val="0"/>
              </a:spcAft>
              <a:buSzPct val="100000"/>
              <a:buChar char="●"/>
            </a:pPr>
            <a:r>
              <a:t/>
            </a:r>
            <a:endParaRPr/>
          </a:p>
          <a:p>
            <a:pPr indent="-317182" lvl="0" marL="457200" rtl="0" algn="l">
              <a:spcBef>
                <a:spcPts val="0"/>
              </a:spcBef>
              <a:spcAft>
                <a:spcPts val="0"/>
              </a:spcAft>
              <a:buSzPct val="100000"/>
              <a:buChar char="●"/>
            </a:pPr>
            <a:r>
              <a:rPr lang="en"/>
              <a:t>Management processes are nested: the Sales Management process is nested in the Product Marketing Management process which in turn is part of a larger Strategic Management process.</a:t>
            </a:r>
            <a:endParaRPr/>
          </a:p>
          <a:p>
            <a:pPr indent="0" lvl="0" marL="457200" rtl="0" algn="l">
              <a:spcBef>
                <a:spcPts val="1200"/>
              </a:spcBef>
              <a:spcAft>
                <a:spcPts val="1200"/>
              </a:spcAft>
              <a:buNone/>
            </a:pPr>
            <a:r>
              <a:t/>
            </a:r>
            <a:endParaRPr/>
          </a:p>
        </p:txBody>
      </p:sp>
      <p:pic>
        <p:nvPicPr>
          <p:cNvPr id="259" name="Google Shape;259;p44"/>
          <p:cNvPicPr preferRelativeResize="0"/>
          <p:nvPr/>
        </p:nvPicPr>
        <p:blipFill>
          <a:blip r:embed="rId4">
            <a:alphaModFix/>
          </a:blip>
          <a:stretch>
            <a:fillRect/>
          </a:stretch>
        </p:blipFill>
        <p:spPr>
          <a:xfrm>
            <a:off x="5296200" y="1540000"/>
            <a:ext cx="3695399" cy="18255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5"/>
          <p:cNvPicPr preferRelativeResize="0"/>
          <p:nvPr/>
        </p:nvPicPr>
        <p:blipFill>
          <a:blip r:embed="rId3">
            <a:alphaModFix/>
          </a:blip>
          <a:stretch>
            <a:fillRect/>
          </a:stretch>
        </p:blipFill>
        <p:spPr>
          <a:xfrm>
            <a:off x="152400" y="152400"/>
            <a:ext cx="3256302" cy="4991100"/>
          </a:xfrm>
          <a:prstGeom prst="rect">
            <a:avLst/>
          </a:prstGeom>
          <a:noFill/>
          <a:ln>
            <a:noFill/>
          </a:ln>
        </p:spPr>
      </p:pic>
      <p:pic>
        <p:nvPicPr>
          <p:cNvPr id="265" name="Google Shape;265;p45"/>
          <p:cNvPicPr preferRelativeResize="0"/>
          <p:nvPr/>
        </p:nvPicPr>
        <p:blipFill>
          <a:blip r:embed="rId4">
            <a:alphaModFix/>
          </a:blip>
          <a:stretch>
            <a:fillRect/>
          </a:stretch>
        </p:blipFill>
        <p:spPr>
          <a:xfrm>
            <a:off x="3561099" y="152400"/>
            <a:ext cx="3819750" cy="3601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Doll</a:t>
            </a:r>
            <a:endParaRPr/>
          </a:p>
        </p:txBody>
      </p:sp>
      <p:sp>
        <p:nvSpPr>
          <p:cNvPr id="271" name="Google Shape;27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7"/>
          <p:cNvPicPr preferRelativeResize="0"/>
          <p:nvPr/>
        </p:nvPicPr>
        <p:blipFill>
          <a:blip r:embed="rId3">
            <a:alphaModFix/>
          </a:blip>
          <a:stretch>
            <a:fillRect/>
          </a:stretch>
        </p:blipFill>
        <p:spPr>
          <a:xfrm>
            <a:off x="7391400" y="0"/>
            <a:ext cx="1752600" cy="1781175"/>
          </a:xfrm>
          <a:prstGeom prst="rect">
            <a:avLst/>
          </a:prstGeom>
          <a:noFill/>
          <a:ln>
            <a:noFill/>
          </a:ln>
        </p:spPr>
      </p:pic>
      <p:sp>
        <p:nvSpPr>
          <p:cNvPr id="277" name="Google Shape;27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8. Anti-weight</a:t>
            </a:r>
            <a:endParaRPr/>
          </a:p>
        </p:txBody>
      </p:sp>
      <p:sp>
        <p:nvSpPr>
          <p:cNvPr id="278" name="Google Shape;27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Force Field Analysis to find which force causes the shift towards an undesirable direction, then apply a compensating force to steer the system in the opposite direction.</a:t>
            </a:r>
            <a:endParaRPr/>
          </a:p>
          <a:p>
            <a:pPr indent="0" lvl="0" marL="0" rtl="0" algn="l">
              <a:spcBef>
                <a:spcPts val="1200"/>
              </a:spcBef>
              <a:spcAft>
                <a:spcPts val="0"/>
              </a:spcAft>
              <a:buNone/>
            </a:pPr>
            <a:r>
              <a:rPr lang="en"/>
              <a:t>Examples:</a:t>
            </a:r>
            <a:endParaRPr/>
          </a:p>
          <a:p>
            <a:pPr indent="0" lvl="0" marL="0" rtl="0" algn="l">
              <a:spcBef>
                <a:spcPts val="1200"/>
              </a:spcBef>
              <a:spcAft>
                <a:spcPts val="0"/>
              </a:spcAft>
              <a:buNone/>
            </a:pPr>
            <a:r>
              <a:rPr lang="en"/>
              <a:t>Merge companies to take advantage of the other’s stronger capabilities.</a:t>
            </a:r>
            <a:endParaRPr/>
          </a:p>
          <a:p>
            <a:pPr indent="0" lvl="0" marL="0" rtl="0" algn="l">
              <a:spcBef>
                <a:spcPts val="1200"/>
              </a:spcBef>
              <a:spcAft>
                <a:spcPts val="0"/>
              </a:spcAft>
              <a:buNone/>
            </a:pPr>
            <a:r>
              <a:rPr lang="en"/>
              <a:t>Use international standards to set up requirements for a quality management system.</a:t>
            </a:r>
            <a:endParaRPr/>
          </a:p>
          <a:p>
            <a:pPr indent="0" lvl="0" marL="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8"/>
          <p:cNvPicPr preferRelativeResize="0"/>
          <p:nvPr/>
        </p:nvPicPr>
        <p:blipFill>
          <a:blip r:embed="rId3">
            <a:alphaModFix/>
          </a:blip>
          <a:stretch>
            <a:fillRect/>
          </a:stretch>
        </p:blipFill>
        <p:spPr>
          <a:xfrm>
            <a:off x="152400" y="152400"/>
            <a:ext cx="3246360" cy="4991100"/>
          </a:xfrm>
          <a:prstGeom prst="rect">
            <a:avLst/>
          </a:prstGeom>
          <a:noFill/>
          <a:ln>
            <a:noFill/>
          </a:ln>
        </p:spPr>
      </p:pic>
      <p:pic>
        <p:nvPicPr>
          <p:cNvPr id="284" name="Google Shape;284;p48"/>
          <p:cNvPicPr preferRelativeResize="0"/>
          <p:nvPr/>
        </p:nvPicPr>
        <p:blipFill>
          <a:blip r:embed="rId4">
            <a:alphaModFix/>
          </a:blip>
          <a:stretch>
            <a:fillRect/>
          </a:stretch>
        </p:blipFill>
        <p:spPr>
          <a:xfrm>
            <a:off x="3551143" y="152400"/>
            <a:ext cx="3714525" cy="4224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9"/>
          <p:cNvPicPr preferRelativeResize="0"/>
          <p:nvPr/>
        </p:nvPicPr>
        <p:blipFill>
          <a:blip r:embed="rId3">
            <a:alphaModFix/>
          </a:blip>
          <a:stretch>
            <a:fillRect/>
          </a:stretch>
        </p:blipFill>
        <p:spPr>
          <a:xfrm>
            <a:off x="7410450" y="0"/>
            <a:ext cx="1733550" cy="1819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51"/>
          <p:cNvPicPr preferRelativeResize="0"/>
          <p:nvPr/>
        </p:nvPicPr>
        <p:blipFill>
          <a:blip r:embed="rId3">
            <a:alphaModFix/>
          </a:blip>
          <a:stretch>
            <a:fillRect/>
          </a:stretch>
        </p:blipFill>
        <p:spPr>
          <a:xfrm>
            <a:off x="7692725" y="0"/>
            <a:ext cx="1451275" cy="142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152400" y="152400"/>
            <a:ext cx="8077550" cy="4868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3"/>
          <p:cNvPicPr preferRelativeResize="0"/>
          <p:nvPr/>
        </p:nvPicPr>
        <p:blipFill>
          <a:blip r:embed="rId3">
            <a:alphaModFix/>
          </a:blip>
          <a:stretch>
            <a:fillRect/>
          </a:stretch>
        </p:blipFill>
        <p:spPr>
          <a:xfrm>
            <a:off x="7534275" y="0"/>
            <a:ext cx="1609725" cy="1800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5"/>
          <p:cNvPicPr preferRelativeResize="0"/>
          <p:nvPr/>
        </p:nvPicPr>
        <p:blipFill>
          <a:blip r:embed="rId3">
            <a:alphaModFix/>
          </a:blip>
          <a:stretch>
            <a:fillRect/>
          </a:stretch>
        </p:blipFill>
        <p:spPr>
          <a:xfrm>
            <a:off x="7419975" y="0"/>
            <a:ext cx="1724025" cy="1781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57"/>
          <p:cNvPicPr preferRelativeResize="0"/>
          <p:nvPr/>
        </p:nvPicPr>
        <p:blipFill>
          <a:blip r:embed="rId3">
            <a:alphaModFix/>
          </a:blip>
          <a:stretch>
            <a:fillRect/>
          </a:stretch>
        </p:blipFill>
        <p:spPr>
          <a:xfrm>
            <a:off x="7534275" y="0"/>
            <a:ext cx="1609725" cy="1695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9"/>
          <p:cNvPicPr preferRelativeResize="0"/>
          <p:nvPr/>
        </p:nvPicPr>
        <p:blipFill>
          <a:blip r:embed="rId3">
            <a:alphaModFix/>
          </a:blip>
          <a:stretch>
            <a:fillRect/>
          </a:stretch>
        </p:blipFill>
        <p:spPr>
          <a:xfrm>
            <a:off x="7524750" y="0"/>
            <a:ext cx="1619250" cy="1704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61"/>
          <p:cNvPicPr preferRelativeResize="0"/>
          <p:nvPr/>
        </p:nvPicPr>
        <p:blipFill>
          <a:blip r:embed="rId3">
            <a:alphaModFix/>
          </a:blip>
          <a:stretch>
            <a:fillRect/>
          </a:stretch>
        </p:blipFill>
        <p:spPr>
          <a:xfrm>
            <a:off x="7705725" y="0"/>
            <a:ext cx="1438275" cy="1771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 name="Google Shape;79;p17"/>
          <p:cNvPicPr preferRelativeResize="0"/>
          <p:nvPr/>
        </p:nvPicPr>
        <p:blipFill>
          <a:blip r:embed="rId3">
            <a:alphaModFix/>
          </a:blip>
          <a:stretch>
            <a:fillRect/>
          </a:stretch>
        </p:blipFill>
        <p:spPr>
          <a:xfrm>
            <a:off x="238125" y="171450"/>
            <a:ext cx="8667750" cy="4800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63"/>
          <p:cNvPicPr preferRelativeResize="0"/>
          <p:nvPr/>
        </p:nvPicPr>
        <p:blipFill>
          <a:blip r:embed="rId3">
            <a:alphaModFix/>
          </a:blip>
          <a:stretch>
            <a:fillRect/>
          </a:stretch>
        </p:blipFill>
        <p:spPr>
          <a:xfrm>
            <a:off x="7277100" y="0"/>
            <a:ext cx="1866900" cy="1752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8" name="Google Shape;378;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9" name="Google Shape;379;p69"/>
          <p:cNvPicPr preferRelativeResize="0"/>
          <p:nvPr/>
        </p:nvPicPr>
        <p:blipFill>
          <a:blip r:embed="rId3">
            <a:alphaModFix/>
          </a:blip>
          <a:stretch>
            <a:fillRect/>
          </a:stretch>
        </p:blipFill>
        <p:spPr>
          <a:xfrm>
            <a:off x="0" y="465777"/>
            <a:ext cx="9144001" cy="421194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5" name="Google Shape;385;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6" name="Google Shape;386;p70"/>
          <p:cNvPicPr preferRelativeResize="0"/>
          <p:nvPr/>
        </p:nvPicPr>
        <p:blipFill>
          <a:blip r:embed="rId3">
            <a:alphaModFix/>
          </a:blip>
          <a:stretch>
            <a:fillRect/>
          </a:stretch>
        </p:blipFill>
        <p:spPr>
          <a:xfrm>
            <a:off x="215194" y="0"/>
            <a:ext cx="8713610"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2" name="Google Shape;392;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152400" y="152400"/>
            <a:ext cx="8731260" cy="483870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8" name="Google Shape;398;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4" name="Google Shape;404;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0" name="Google Shape;410;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6" name="Google Shape;416;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2" name="Google Shape;422;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8" name="Google Shape;428;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4" name="Google Shape;43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0" name="Google Shape;440;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6" name="Google Shape;446;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2" name="Google Shape;452;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9"/>
          <p:cNvPicPr preferRelativeResize="0"/>
          <p:nvPr/>
        </p:nvPicPr>
        <p:blipFill>
          <a:blip r:embed="rId3">
            <a:alphaModFix/>
          </a:blip>
          <a:stretch>
            <a:fillRect/>
          </a:stretch>
        </p:blipFill>
        <p:spPr>
          <a:xfrm>
            <a:off x="152400" y="152400"/>
            <a:ext cx="8839201" cy="468441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8" name="Google Shape;458;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4" name="Google Shape;464;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0" name="Google Shape;470;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6" name="Google Shape;476;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2" name="Google Shape;482;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8" name="Google Shape;488;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94" name="Google Shape;494;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0" name="Google Shape;500;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6" name="Google Shape;506;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2" name="Google Shape;512;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0"/>
          <p:cNvPicPr preferRelativeResize="0"/>
          <p:nvPr/>
        </p:nvPicPr>
        <p:blipFill>
          <a:blip r:embed="rId3">
            <a:alphaModFix/>
          </a:blip>
          <a:stretch>
            <a:fillRect/>
          </a:stretch>
        </p:blipFill>
        <p:spPr>
          <a:xfrm>
            <a:off x="152400" y="152400"/>
            <a:ext cx="8698385" cy="4838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8" name="Google Shape;518;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4" name="Google Shape;524;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0" name="Google Shape;530;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6" name="Google Shape;536;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2" name="Google Shape;542;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8" name="Google Shape;548;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4" name="Google Shape;554;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0" name="Google Shape;560;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6" name="Google Shape;566;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2" name="Google Shape;572;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1"/>
          <p:cNvPicPr preferRelativeResize="0"/>
          <p:nvPr/>
        </p:nvPicPr>
        <p:blipFill>
          <a:blip r:embed="rId3">
            <a:alphaModFix/>
          </a:blip>
          <a:stretch>
            <a:fillRect/>
          </a:stretch>
        </p:blipFill>
        <p:spPr>
          <a:xfrm>
            <a:off x="152400" y="152400"/>
            <a:ext cx="8839200" cy="474399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8" name="Google Shape;578;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4" name="Google Shape;584;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0" name="Google Shape;590;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6" name="Google Shape;596;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2" name="Google Shape;602;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8" name="Google Shape;608;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4" name="Google Shape;614;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